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fr-FR"/>
    </a:defPPr>
    <a:lvl1pPr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Franklin Gothic Book" pitchFamily="34" charset="0"/>
        <a:ea typeface="Franklin Gothic Book" pitchFamily="34" charset="0"/>
        <a:cs typeface="Franklin Gothic Book" pitchFamily="34" charset="0"/>
        <a:sym typeface="Franklin Gothic Book" pitchFamily="34" charset="0"/>
      </a:defRPr>
    </a:lvl1pPr>
    <a:lvl2pPr marL="4572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Franklin Gothic Book" pitchFamily="34" charset="0"/>
        <a:ea typeface="Franklin Gothic Book" pitchFamily="34" charset="0"/>
        <a:cs typeface="Franklin Gothic Book" pitchFamily="34" charset="0"/>
        <a:sym typeface="Franklin Gothic Book" pitchFamily="34" charset="0"/>
      </a:defRPr>
    </a:lvl2pPr>
    <a:lvl3pPr marL="9144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Franklin Gothic Book" pitchFamily="34" charset="0"/>
        <a:ea typeface="Franklin Gothic Book" pitchFamily="34" charset="0"/>
        <a:cs typeface="Franklin Gothic Book" pitchFamily="34" charset="0"/>
        <a:sym typeface="Franklin Gothic Book" pitchFamily="34" charset="0"/>
      </a:defRPr>
    </a:lvl3pPr>
    <a:lvl4pPr marL="13716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Franklin Gothic Book" pitchFamily="34" charset="0"/>
        <a:ea typeface="Franklin Gothic Book" pitchFamily="34" charset="0"/>
        <a:cs typeface="Franklin Gothic Book" pitchFamily="34" charset="0"/>
        <a:sym typeface="Franklin Gothic Book" pitchFamily="34" charset="0"/>
      </a:defRPr>
    </a:lvl4pPr>
    <a:lvl5pPr marL="18288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Franklin Gothic Book" pitchFamily="34" charset="0"/>
        <a:ea typeface="Franklin Gothic Book" pitchFamily="34" charset="0"/>
        <a:cs typeface="Franklin Gothic Book" pitchFamily="34" charset="0"/>
        <a:sym typeface="Franklin Gothic Book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Franklin Gothic Book" pitchFamily="34" charset="0"/>
        <a:ea typeface="Franklin Gothic Book" pitchFamily="34" charset="0"/>
        <a:cs typeface="Franklin Gothic Book" pitchFamily="34" charset="0"/>
        <a:sym typeface="Franklin Gothic Book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Franklin Gothic Book" pitchFamily="34" charset="0"/>
        <a:ea typeface="Franklin Gothic Book" pitchFamily="34" charset="0"/>
        <a:cs typeface="Franklin Gothic Book" pitchFamily="34" charset="0"/>
        <a:sym typeface="Franklin Gothic Book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Franklin Gothic Book" pitchFamily="34" charset="0"/>
        <a:ea typeface="Franklin Gothic Book" pitchFamily="34" charset="0"/>
        <a:cs typeface="Franklin Gothic Book" pitchFamily="34" charset="0"/>
        <a:sym typeface="Franklin Gothic Book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Franklin Gothic Book" pitchFamily="34" charset="0"/>
        <a:ea typeface="Franklin Gothic Book" pitchFamily="34" charset="0"/>
        <a:cs typeface="Franklin Gothic Book" pitchFamily="34" charset="0"/>
        <a:sym typeface="Franklin Gothic Book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876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>
                <a:sym typeface="Calibri" pitchFamily="34" charset="0"/>
              </a:rPr>
              <a:t>Click to edit Master text styles</a:t>
            </a:r>
          </a:p>
          <a:p>
            <a:pPr lvl="1"/>
            <a:r>
              <a:rPr lang="fr-FR" altLang="fr-FR" noProof="0" smtClean="0">
                <a:sym typeface="Calibri" pitchFamily="34" charset="0"/>
              </a:rPr>
              <a:t>Second level</a:t>
            </a:r>
          </a:p>
          <a:p>
            <a:pPr lvl="2"/>
            <a:r>
              <a:rPr lang="fr-FR" altLang="fr-FR" noProof="0" smtClean="0">
                <a:sym typeface="Calibri" pitchFamily="34" charset="0"/>
              </a:rPr>
              <a:t>Third level</a:t>
            </a:r>
          </a:p>
          <a:p>
            <a:pPr lvl="3"/>
            <a:r>
              <a:rPr lang="fr-FR" altLang="fr-FR" noProof="0" smtClean="0">
                <a:sym typeface="Calibri" pitchFamily="34" charset="0"/>
              </a:rPr>
              <a:t>Fourth level</a:t>
            </a:r>
          </a:p>
          <a:p>
            <a:pPr lvl="4"/>
            <a:r>
              <a:rPr lang="fr-FR" altLang="fr-FR" noProof="0" smtClean="0">
                <a:sym typeface="Calibri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869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itchFamily="34" charset="0"/>
        <a:ea typeface="Calibri" pitchFamily="34" charset="0"/>
        <a:cs typeface="Calibri" pitchFamily="34" charset="0"/>
        <a:sym typeface="Calibri" pitchFamily="34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itchFamily="34" charset="0"/>
        <a:ea typeface="Calibri" pitchFamily="34" charset="0"/>
        <a:cs typeface="Calibri" pitchFamily="34" charset="0"/>
        <a:sym typeface="Calibri" pitchFamily="34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itchFamily="34" charset="0"/>
        <a:ea typeface="Calibri" pitchFamily="34" charset="0"/>
        <a:cs typeface="Calibri" pitchFamily="34" charset="0"/>
        <a:sym typeface="Calibri" pitchFamily="34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itchFamily="34" charset="0"/>
        <a:ea typeface="Calibri" pitchFamily="34" charset="0"/>
        <a:cs typeface="Calibri" pitchFamily="34" charset="0"/>
        <a:sym typeface="Calibri" pitchFamily="34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itchFamily="34" charset="0"/>
        <a:ea typeface="Calibri" pitchFamily="34" charset="0"/>
        <a:cs typeface="Calibri" pitchFamily="34" charset="0"/>
        <a:sym typeface="Calibri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07116-7FA6-4035-9E11-0254273CF0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711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28E1-9AD6-4BC1-ACA6-02E2E6FFA67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0272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7400" cy="64928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64928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52B2-FAFA-474F-BC68-FFEC40637C7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63418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1473E-D02E-477E-B544-01BA55118E5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1856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D6013-4252-4CB0-88BB-9668EAF3250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5275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56B2B-10A4-4646-8274-C3B474F8881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4147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43000" y="2179638"/>
            <a:ext cx="2971800" cy="741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2179638"/>
            <a:ext cx="2971800" cy="741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2976-ED3C-4B69-8152-BDF532E7230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30035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3FAB-89FC-42D3-AAA5-C07F12D1A18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68607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E996A-B1D0-46BB-952C-B4989AA0817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3191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4595-1A3B-4619-BA03-A7A07A04DA8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088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4C86-96D9-4CE5-AFF4-5FF8FA9566C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2882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4460F-9DB9-4C1D-92C6-C0B104C2CEC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2922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Franklin Gothic Book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B54-E723-4228-9159-4B28F586735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3658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F3FB-0272-4CC5-99A5-C9483DA96C2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71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597525" y="1716088"/>
            <a:ext cx="1641475" cy="120491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69925" y="1716088"/>
            <a:ext cx="4775200" cy="120491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4E860-1813-46C3-BF10-D201C9F419A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89091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587C-129C-4405-B677-14F156CD0E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12986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6806A-DA94-4C09-BF6E-6405062C407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31215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8D479-5CE8-431A-AD17-BCAD0548A8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68021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1263" y="2470150"/>
            <a:ext cx="3179762" cy="328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43425" y="2470150"/>
            <a:ext cx="3179763" cy="328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C11F5-C834-468E-B4D1-BC36268B99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5561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9712-B543-43A3-96EE-4FC45614F9E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861756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98944-CB54-4731-889E-CEEDE7A279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8042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35858-8116-42AA-B1B4-22313CE38D5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6192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CAB5F-14F0-453B-A29A-36C28122187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56818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695A3-17F3-42A6-B1C1-013FA09D21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5898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Franklin Gothic Book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9D94B-840A-4332-9677-78E51B7E81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70231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AE94E-16EB-406E-8EDD-F6AD5DF2EB0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636516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97575" y="1730375"/>
            <a:ext cx="1725613" cy="12033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15975" y="1730375"/>
            <a:ext cx="5029200" cy="12033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ED2A-3B85-4F07-A8D6-FD758617EC2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918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7A320-395E-41AC-AF5C-A35D1BA4076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5324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8EF32-5604-4184-AF27-A029033E37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078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B194D-F543-41DF-AD0C-AFBBFA8E47F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5018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EBFD4-0ACB-46C3-8B88-70DA51A74F9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6777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F6BCD-26CF-48B6-BFA5-85BC66064BA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493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Franklin Gothic Book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9E131-CE91-4317-8272-03D20E98517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545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/>
          </p:cNvSpPr>
          <p:nvPr/>
        </p:nvSpPr>
        <p:spPr bwMode="auto">
          <a:xfrm>
            <a:off x="-1588" y="5049838"/>
            <a:ext cx="3573463" cy="1808162"/>
          </a:xfrm>
          <a:custGeom>
            <a:avLst/>
            <a:gdLst>
              <a:gd name="T0" fmla="*/ 1786732 w 21600"/>
              <a:gd name="T1" fmla="*/ 904081 h 21600"/>
              <a:gd name="T2" fmla="*/ 1786732 w 21600"/>
              <a:gd name="T3" fmla="*/ 904081 h 21600"/>
              <a:gd name="T4" fmla="*/ 1786732 w 21600"/>
              <a:gd name="T5" fmla="*/ 904081 h 21600"/>
              <a:gd name="T6" fmla="*/ 1786732 w 21600"/>
              <a:gd name="T7" fmla="*/ 9040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4" y="21600"/>
                </a:moveTo>
                <a:lnTo>
                  <a:pt x="0" y="0"/>
                </a:lnTo>
                <a:lnTo>
                  <a:pt x="12361" y="0"/>
                </a:lnTo>
                <a:lnTo>
                  <a:pt x="21600" y="21600"/>
                </a:lnTo>
                <a:lnTo>
                  <a:pt x="14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fr-FR"/>
          </a:p>
        </p:txBody>
      </p:sp>
      <p:sp>
        <p:nvSpPr>
          <p:cNvPr id="1027" name="AutoShape 2"/>
          <p:cNvSpPr>
            <a:spLocks/>
          </p:cNvSpPr>
          <p:nvPr/>
        </p:nvSpPr>
        <p:spPr bwMode="auto">
          <a:xfrm>
            <a:off x="-1588" y="5049838"/>
            <a:ext cx="9144001" cy="1808162"/>
          </a:xfrm>
          <a:custGeom>
            <a:avLst/>
            <a:gdLst>
              <a:gd name="T0" fmla="*/ 4572001 w 21600"/>
              <a:gd name="T1" fmla="*/ 904081 h 21600"/>
              <a:gd name="T2" fmla="*/ 4572001 w 21600"/>
              <a:gd name="T3" fmla="*/ 904081 h 21600"/>
              <a:gd name="T4" fmla="*/ 4572001 w 21600"/>
              <a:gd name="T5" fmla="*/ 904081 h 21600"/>
              <a:gd name="T6" fmla="*/ 4572001 w 21600"/>
              <a:gd name="T7" fmla="*/ 9040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4820" y="0"/>
                </a:lnTo>
                <a:lnTo>
                  <a:pt x="21600" y="11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56E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fr-FR"/>
          </a:p>
        </p:txBody>
      </p:sp>
      <p:sp>
        <p:nvSpPr>
          <p:cNvPr id="1028" name="Rectangle 3"/>
          <p:cNvSpPr>
            <a:spLocks/>
          </p:cNvSpPr>
          <p:nvPr>
            <p:ph type="title"/>
          </p:nvPr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Franklin Gothic Medium" pitchFamily="34" charset="0"/>
              </a:rPr>
              <a:t>Click to edit Master title style</a:t>
            </a:r>
          </a:p>
        </p:txBody>
      </p:sp>
      <p:sp>
        <p:nvSpPr>
          <p:cNvPr id="1029" name="Rectangle 4"/>
          <p:cNvSpPr>
            <a:spLocks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Franklin Gothic Book" pitchFamily="34" charset="0"/>
              </a:rPr>
              <a:t>Click to edit Master text styles</a:t>
            </a:r>
          </a:p>
          <a:p>
            <a:pPr lvl="1"/>
            <a:r>
              <a:rPr lang="fr-FR" altLang="fr-FR" smtClean="0">
                <a:sym typeface="Franklin Gothic Book" pitchFamily="34" charset="0"/>
              </a:rPr>
              <a:t>Second level</a:t>
            </a:r>
          </a:p>
          <a:p>
            <a:pPr lvl="2"/>
            <a:r>
              <a:rPr lang="fr-FR" altLang="fr-FR" smtClean="0">
                <a:sym typeface="Franklin Gothic Book" pitchFamily="34" charset="0"/>
              </a:rPr>
              <a:t>Third level</a:t>
            </a:r>
          </a:p>
          <a:p>
            <a:pPr lvl="3"/>
            <a:r>
              <a:rPr lang="fr-FR" altLang="fr-FR" smtClean="0">
                <a:sym typeface="Franklin Gothic Book" pitchFamily="34" charset="0"/>
              </a:rPr>
              <a:t>Fourth level</a:t>
            </a:r>
          </a:p>
          <a:p>
            <a:pPr lvl="4"/>
            <a:r>
              <a:rPr lang="fr-FR" altLang="fr-FR" smtClean="0">
                <a:sym typeface="Franklin Gothic Book" pitchFamily="34" charset="0"/>
              </a:rPr>
              <a:t>Fifth level</a:t>
            </a:r>
          </a:p>
        </p:txBody>
      </p:sp>
      <p:sp>
        <p:nvSpPr>
          <p:cNvPr id="2" name="Rectangle 5"/>
          <p:cNvSpPr>
            <a:spLocks noGrp="1"/>
          </p:cNvSpPr>
          <p:nvPr>
            <p:ph type="sldNum" sz="quarter" idx="2"/>
          </p:nvPr>
        </p:nvSpPr>
        <p:spPr bwMode="auto">
          <a:xfrm>
            <a:off x="8399463" y="6291263"/>
            <a:ext cx="503237" cy="26035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95CABB-CF0F-4454-B45C-D0DE6730306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  <a:sym typeface="Franklin Gothic Medium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1pPr>
      <a:lvl2pPr marL="173038" indent="-173038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2pPr>
      <a:lvl3pPr marL="401638" indent="-165100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3pPr>
      <a:lvl4pPr marL="630238" indent="-165100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4pPr>
      <a:lvl5pPr marL="858838" indent="-173038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5pPr>
      <a:lvl6pPr marL="13160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6pPr>
      <a:lvl7pPr marL="17732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7pPr>
      <a:lvl8pPr marL="22304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8pPr>
      <a:lvl9pPr marL="26876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/>
          </p:cNvSpPr>
          <p:nvPr/>
        </p:nvSpPr>
        <p:spPr bwMode="auto">
          <a:xfrm>
            <a:off x="0" y="2647950"/>
            <a:ext cx="3571875" cy="4210050"/>
          </a:xfrm>
          <a:custGeom>
            <a:avLst/>
            <a:gdLst>
              <a:gd name="T0" fmla="*/ 1785938 w 21600"/>
              <a:gd name="T1" fmla="*/ 2105025 h 21600"/>
              <a:gd name="T2" fmla="*/ 1785938 w 21600"/>
              <a:gd name="T3" fmla="*/ 2105025 h 21600"/>
              <a:gd name="T4" fmla="*/ 1785938 w 21600"/>
              <a:gd name="T5" fmla="*/ 2105025 h 21600"/>
              <a:gd name="T6" fmla="*/ 1785938 w 21600"/>
              <a:gd name="T7" fmla="*/ 210502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fr-FR"/>
          </a:p>
        </p:txBody>
      </p:sp>
      <p:sp>
        <p:nvSpPr>
          <p:cNvPr id="2051" name="AutoShape 2"/>
          <p:cNvSpPr>
            <a:spLocks/>
          </p:cNvSpPr>
          <p:nvPr/>
        </p:nvSpPr>
        <p:spPr bwMode="auto">
          <a:xfrm>
            <a:off x="0" y="5048250"/>
            <a:ext cx="3571875" cy="1809750"/>
          </a:xfrm>
          <a:custGeom>
            <a:avLst/>
            <a:gdLst>
              <a:gd name="T0" fmla="*/ 1785938 w 21600"/>
              <a:gd name="T1" fmla="*/ 904875 h 21600"/>
              <a:gd name="T2" fmla="*/ 1785938 w 21600"/>
              <a:gd name="T3" fmla="*/ 904875 h 21600"/>
              <a:gd name="T4" fmla="*/ 1785938 w 21600"/>
              <a:gd name="T5" fmla="*/ 904875 h 21600"/>
              <a:gd name="T6" fmla="*/ 1785938 w 21600"/>
              <a:gd name="T7" fmla="*/ 90487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12326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56E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fr-FR"/>
          </a:p>
        </p:txBody>
      </p:sp>
      <p:sp>
        <p:nvSpPr>
          <p:cNvPr id="2052" name="Rectangle 3"/>
          <p:cNvSpPr>
            <a:spLocks/>
          </p:cNvSpPr>
          <p:nvPr>
            <p:ph type="title"/>
          </p:nvPr>
        </p:nvSpPr>
        <p:spPr bwMode="auto">
          <a:xfrm rot="-2460000">
            <a:off x="669925" y="1716088"/>
            <a:ext cx="54864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Franklin Gothic Medium" pitchFamily="34" charset="0"/>
              </a:rPr>
              <a:t>Click to edit Master title style</a:t>
            </a:r>
          </a:p>
        </p:txBody>
      </p:sp>
      <p:sp>
        <p:nvSpPr>
          <p:cNvPr id="2053" name="Rectangle 4"/>
          <p:cNvSpPr>
            <a:spLocks/>
          </p:cNvSpPr>
          <p:nvPr>
            <p:ph type="body" sz="quarter" idx="1"/>
          </p:nvPr>
        </p:nvSpPr>
        <p:spPr bwMode="auto">
          <a:xfrm rot="-2460000">
            <a:off x="1143000" y="2179638"/>
            <a:ext cx="6096000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Franklin Gothic Book" pitchFamily="34" charset="0"/>
              </a:rPr>
              <a:t>Click to edit Master text styles</a:t>
            </a:r>
          </a:p>
          <a:p>
            <a:pPr lvl="1"/>
            <a:r>
              <a:rPr lang="fr-FR" altLang="fr-FR" smtClean="0">
                <a:sym typeface="Franklin Gothic Book" pitchFamily="34" charset="0"/>
              </a:rPr>
              <a:t>Second level</a:t>
            </a:r>
          </a:p>
          <a:p>
            <a:pPr lvl="2"/>
            <a:r>
              <a:rPr lang="fr-FR" altLang="fr-FR" smtClean="0">
                <a:sym typeface="Franklin Gothic Book" pitchFamily="34" charset="0"/>
              </a:rPr>
              <a:t>Third level</a:t>
            </a:r>
          </a:p>
          <a:p>
            <a:pPr lvl="3"/>
            <a:r>
              <a:rPr lang="fr-FR" altLang="fr-FR" smtClean="0">
                <a:sym typeface="Franklin Gothic Book" pitchFamily="34" charset="0"/>
              </a:rPr>
              <a:t>Fourth level</a:t>
            </a:r>
          </a:p>
          <a:p>
            <a:pPr lvl="4"/>
            <a:r>
              <a:rPr lang="fr-FR" altLang="fr-FR" smtClean="0">
                <a:sym typeface="Franklin Gothic Book" pitchFamily="34" charset="0"/>
              </a:rPr>
              <a:t>Fifth level</a:t>
            </a:r>
          </a:p>
        </p:txBody>
      </p:sp>
      <p:sp>
        <p:nvSpPr>
          <p:cNvPr id="2" name="Rectangle 5"/>
          <p:cNvSpPr>
            <a:spLocks noGrp="1"/>
          </p:cNvSpPr>
          <p:nvPr>
            <p:ph type="sldNum" sz="quarter" idx="2"/>
          </p:nvPr>
        </p:nvSpPr>
        <p:spPr bwMode="auto">
          <a:xfrm>
            <a:off x="8399463" y="6291263"/>
            <a:ext cx="503237" cy="26035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530688-62A7-410D-8E6B-5C78985770B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  <a:sym typeface="Franklin Gothic Medium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1pPr>
      <a:lvl2pPr marL="173038" indent="-173038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2pPr>
      <a:lvl3pPr marL="401638" indent="-165100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3pPr>
      <a:lvl4pPr marL="630238" indent="-165100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4pPr>
      <a:lvl5pPr marL="858838" indent="-173038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5pPr>
      <a:lvl6pPr marL="13160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6pPr>
      <a:lvl7pPr marL="17732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7pPr>
      <a:lvl8pPr marL="22304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8pPr>
      <a:lvl9pPr marL="26876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/>
          </p:cNvSpPr>
          <p:nvPr/>
        </p:nvSpPr>
        <p:spPr bwMode="auto">
          <a:xfrm>
            <a:off x="0" y="2647950"/>
            <a:ext cx="3571875" cy="4210050"/>
          </a:xfrm>
          <a:custGeom>
            <a:avLst/>
            <a:gdLst>
              <a:gd name="T0" fmla="*/ 1785938 w 21600"/>
              <a:gd name="T1" fmla="*/ 2105025 h 21600"/>
              <a:gd name="T2" fmla="*/ 1785938 w 21600"/>
              <a:gd name="T3" fmla="*/ 2105025 h 21600"/>
              <a:gd name="T4" fmla="*/ 1785938 w 21600"/>
              <a:gd name="T5" fmla="*/ 2105025 h 21600"/>
              <a:gd name="T6" fmla="*/ 1785938 w 21600"/>
              <a:gd name="T7" fmla="*/ 210502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fr-FR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-1588" y="0"/>
            <a:ext cx="9144001" cy="6856413"/>
          </a:xfrm>
          <a:custGeom>
            <a:avLst/>
            <a:gdLst>
              <a:gd name="T0" fmla="*/ 4572001 w 21600"/>
              <a:gd name="T1" fmla="*/ 3428207 h 21600"/>
              <a:gd name="T2" fmla="*/ 4572001 w 21600"/>
              <a:gd name="T3" fmla="*/ 3428207 h 21600"/>
              <a:gd name="T4" fmla="*/ 4572001 w 21600"/>
              <a:gd name="T5" fmla="*/ 3428207 h 21600"/>
              <a:gd name="T6" fmla="*/ 4572001 w 21600"/>
              <a:gd name="T7" fmla="*/ 34282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18274" y="0"/>
                </a:lnTo>
                <a:lnTo>
                  <a:pt x="21600" y="3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56E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fr-FR"/>
          </a:p>
        </p:txBody>
      </p:sp>
      <p:sp>
        <p:nvSpPr>
          <p:cNvPr id="3076" name="Rectangle 3"/>
          <p:cNvSpPr>
            <a:spLocks/>
          </p:cNvSpPr>
          <p:nvPr>
            <p:ph type="title"/>
          </p:nvPr>
        </p:nvSpPr>
        <p:spPr bwMode="auto">
          <a:xfrm rot="-2460000">
            <a:off x="815975" y="1730375"/>
            <a:ext cx="5648325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Franklin Gothic Medium" pitchFamily="34" charset="0"/>
              </a:rPr>
              <a:t>Click to edit Master title style</a:t>
            </a:r>
          </a:p>
        </p:txBody>
      </p:sp>
      <p:sp>
        <p:nvSpPr>
          <p:cNvPr id="3077" name="Rectangle 4"/>
          <p:cNvSpPr>
            <a:spLocks/>
          </p:cNvSpPr>
          <p:nvPr>
            <p:ph type="body" sz="quarter" idx="1"/>
          </p:nvPr>
        </p:nvSpPr>
        <p:spPr bwMode="auto">
          <a:xfrm rot="-2460000">
            <a:off x="1211263" y="2470150"/>
            <a:ext cx="6511925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Franklin Gothic Book" pitchFamily="34" charset="0"/>
              </a:rPr>
              <a:t>Click to edit Master text styles</a:t>
            </a:r>
          </a:p>
          <a:p>
            <a:pPr lvl="1"/>
            <a:r>
              <a:rPr lang="fr-FR" altLang="fr-FR" smtClean="0">
                <a:sym typeface="Franklin Gothic Book" pitchFamily="34" charset="0"/>
              </a:rPr>
              <a:t>Second level</a:t>
            </a:r>
          </a:p>
          <a:p>
            <a:pPr lvl="2"/>
            <a:r>
              <a:rPr lang="fr-FR" altLang="fr-FR" smtClean="0">
                <a:sym typeface="Franklin Gothic Book" pitchFamily="34" charset="0"/>
              </a:rPr>
              <a:t>Third level</a:t>
            </a:r>
          </a:p>
          <a:p>
            <a:pPr lvl="3"/>
            <a:r>
              <a:rPr lang="fr-FR" altLang="fr-FR" smtClean="0">
                <a:sym typeface="Franklin Gothic Book" pitchFamily="34" charset="0"/>
              </a:rPr>
              <a:t>Fourth level</a:t>
            </a:r>
          </a:p>
          <a:p>
            <a:pPr lvl="4"/>
            <a:r>
              <a:rPr lang="fr-FR" altLang="fr-FR" smtClean="0">
                <a:sym typeface="Franklin Gothic Book" pitchFamily="34" charset="0"/>
              </a:rPr>
              <a:t>Fifth level</a:t>
            </a:r>
          </a:p>
        </p:txBody>
      </p:sp>
      <p:sp>
        <p:nvSpPr>
          <p:cNvPr id="2" name="Rectangle 5"/>
          <p:cNvSpPr>
            <a:spLocks noGrp="1"/>
          </p:cNvSpPr>
          <p:nvPr>
            <p:ph type="sldNum" sz="quarter" idx="2"/>
          </p:nvPr>
        </p:nvSpPr>
        <p:spPr bwMode="auto">
          <a:xfrm>
            <a:off x="8399463" y="6291263"/>
            <a:ext cx="503237" cy="26035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B804409-4A75-4888-90ED-23713365D4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  <a:sym typeface="Franklin Gothic Medium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  <a:sym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1pPr>
      <a:lvl2pPr marL="173038" indent="-173038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2pPr>
      <a:lvl3pPr marL="401638" indent="-165100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3pPr>
      <a:lvl4pPr marL="630238" indent="-165100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4pPr>
      <a:lvl5pPr marL="858838" indent="-173038" algn="l" rtl="0" eaLnBrk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5pPr>
      <a:lvl6pPr marL="13160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6pPr>
      <a:lvl7pPr marL="17732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7pPr>
      <a:lvl8pPr marL="22304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8pPr>
      <a:lvl9pPr marL="2687638" indent="-173038" algn="l" rtl="0" fontAlgn="base" hangingPunct="0">
        <a:spcBef>
          <a:spcPts val="800"/>
        </a:spcBef>
        <a:spcAft>
          <a:spcPct val="0"/>
        </a:spcAft>
        <a:buSzPct val="100000"/>
        <a:buChar char="▪"/>
        <a:defRPr sz="1600" b="1">
          <a:solidFill>
            <a:srgbClr val="000000"/>
          </a:solidFill>
          <a:latin typeface="+mn-lt"/>
          <a:ea typeface="+mn-ea"/>
          <a:cs typeface="+mn-cs"/>
          <a:sym typeface="Franklin Gothic Book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penloge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xn--ma-rsidence-ebb.fr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15888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Rectangle 2"/>
          <p:cNvSpPr>
            <a:spLocks/>
          </p:cNvSpPr>
          <p:nvPr/>
        </p:nvSpPr>
        <p:spPr bwMode="auto">
          <a:xfrm rot="-2432073">
            <a:off x="695325" y="1890713"/>
            <a:ext cx="635158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 anchor="b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3200" b="1">
                <a:solidFill>
                  <a:srgbClr val="78BEE9"/>
                </a:solidFill>
                <a:latin typeface="Franklin Gothic Medium" pitchFamily="34" charset="0"/>
                <a:ea typeface="Franklin Gothic Medium" pitchFamily="34" charset="0"/>
                <a:cs typeface="Franklin Gothic Medium" pitchFamily="34" charset="0"/>
                <a:sym typeface="Franklin Gothic Medium" pitchFamily="34" charset="0"/>
              </a:rPr>
              <a:t>LES RESEAUX SOCIAUX </a:t>
            </a:r>
          </a:p>
        </p:txBody>
      </p:sp>
      <p:sp>
        <p:nvSpPr>
          <p:cNvPr id="4100" name="Rectangle 3"/>
          <p:cNvSpPr>
            <a:spLocks/>
          </p:cNvSpPr>
          <p:nvPr/>
        </p:nvSpPr>
        <p:spPr bwMode="auto">
          <a:xfrm>
            <a:off x="3203575" y="4206875"/>
            <a:ext cx="5472113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342900" indent="-3429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>
              <a:spcBef>
                <a:spcPts val="800"/>
              </a:spcBef>
            </a:pPr>
            <a:r>
              <a:rPr lang="fr-FR" altLang="fr-FR" sz="1600" b="1">
                <a:solidFill>
                  <a:srgbClr val="78BEE9"/>
                </a:solidFill>
              </a:rPr>
              <a:t>A destination de l’externe</a:t>
            </a:r>
          </a:p>
          <a:p>
            <a:pPr eaLnBrk="1">
              <a:spcBef>
                <a:spcPts val="800"/>
              </a:spcBef>
            </a:pPr>
            <a:endParaRPr lang="fr-FR" altLang="fr-FR" sz="1600" b="1">
              <a:solidFill>
                <a:srgbClr val="78BEE9"/>
              </a:solidFill>
            </a:endParaRPr>
          </a:p>
          <a:p>
            <a:pPr eaLnBrk="1">
              <a:spcBef>
                <a:spcPts val="800"/>
              </a:spcBef>
            </a:pPr>
            <a:r>
              <a:rPr lang="fr-FR" altLang="fr-FR" sz="1600" b="1">
                <a:solidFill>
                  <a:srgbClr val="78BEE9"/>
                </a:solidFill>
              </a:rPr>
              <a:t>Christophe LEVY</a:t>
            </a:r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 flipV="1">
            <a:off x="1762125" y="74613"/>
            <a:ext cx="5041900" cy="4319587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>
            <p:ph type="title"/>
          </p:nvPr>
        </p:nvSpPr>
        <p:spPr>
          <a:xfrm>
            <a:off x="3419475" y="187325"/>
            <a:ext cx="5557838" cy="868363"/>
          </a:xfrm>
        </p:spPr>
        <p:txBody>
          <a:bodyPr/>
          <a:lstStyle/>
          <a:p>
            <a:pPr eaLnBrk="1"/>
            <a:r>
              <a:rPr lang="fr-FR" altLang="fr-FR" smtClean="0">
                <a:solidFill>
                  <a:srgbClr val="78BEE9"/>
                </a:solidFill>
              </a:rPr>
              <a:t>LES RESEAUX SOCIAUX</a:t>
            </a:r>
          </a:p>
        </p:txBody>
      </p:sp>
      <p:sp>
        <p:nvSpPr>
          <p:cNvPr id="13315" name="Rectangle 2"/>
          <p:cNvSpPr>
            <a:spLocks noChangeArrowheads="1"/>
          </p:cNvSpPr>
          <p:nvPr>
            <p:ph type="body" sz="quarter" idx="1"/>
          </p:nvPr>
        </p:nvSpPr>
        <p:spPr>
          <a:xfrm>
            <a:off x="3490913" y="1266825"/>
            <a:ext cx="5521325" cy="741363"/>
          </a:xfrm>
        </p:spPr>
        <p:txBody>
          <a:bodyPr/>
          <a:lstStyle/>
          <a:p>
            <a:pPr marL="0" indent="0" eaLnBrk="1"/>
            <a:r>
              <a:rPr lang="fr-FR" altLang="fr-FR" sz="1400" smtClean="0">
                <a:solidFill>
                  <a:srgbClr val="78BEE9"/>
                </a:solidFill>
              </a:rPr>
              <a:t>Quelles utilisations pour les OPH ?</a:t>
            </a:r>
          </a:p>
        </p:txBody>
      </p:sp>
      <p:pic>
        <p:nvPicPr>
          <p:cNvPr id="13316" name="Picture 3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3490913" y="1195388"/>
            <a:ext cx="5832475" cy="0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  <p:sp>
        <p:nvSpPr>
          <p:cNvPr id="13318" name="Rectangle 5"/>
          <p:cNvSpPr>
            <a:spLocks/>
          </p:cNvSpPr>
          <p:nvPr/>
        </p:nvSpPr>
        <p:spPr bwMode="auto">
          <a:xfrm>
            <a:off x="3157538" y="2332038"/>
            <a:ext cx="6080125" cy="284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2000" b="1">
                <a:solidFill>
                  <a:srgbClr val="78BDEA"/>
                </a:solidFill>
              </a:rPr>
              <a:t>ENTRE-AIDE COMMUNAUTAIRE</a:t>
            </a:r>
            <a:br>
              <a:rPr lang="fr-FR" altLang="fr-FR" sz="2000" b="1">
                <a:solidFill>
                  <a:srgbClr val="78BDEA"/>
                </a:solidFill>
              </a:rPr>
            </a:br>
            <a:r>
              <a:rPr lang="fr-FR" altLang="fr-FR" sz="2000"/>
              <a:t> </a:t>
            </a:r>
          </a:p>
          <a:p>
            <a:pPr eaLnBrk="1"/>
            <a:r>
              <a:rPr lang="fr-FR" altLang="fr-FR" sz="2000"/>
              <a:t>Participation/Partenariat avec des sites communautaires d’échanges, d’informations ou de services rendus entre voisins.</a:t>
            </a:r>
            <a:br>
              <a:rPr lang="fr-FR" altLang="fr-FR" sz="2000"/>
            </a:br>
            <a:r>
              <a:rPr lang="fr-FR" altLang="fr-FR" sz="2000"/>
              <a:t>(</a:t>
            </a:r>
            <a:r>
              <a:rPr lang="fr-FR" altLang="fr-FR" sz="2000" u="sng">
                <a:solidFill>
                  <a:srgbClr val="5F5F5F"/>
                </a:solidFill>
                <a:hlinkClick r:id="rId3"/>
              </a:rPr>
              <a:t>openloge.fr</a:t>
            </a:r>
            <a:r>
              <a:rPr lang="fr-FR" altLang="fr-FR" sz="2000"/>
              <a:t>, </a:t>
            </a:r>
            <a:r>
              <a:rPr lang="fr-FR" altLang="fr-FR" sz="2000" u="sng">
                <a:solidFill>
                  <a:srgbClr val="5F5F5F"/>
                </a:solidFill>
                <a:hlinkClick r:id="rId4"/>
              </a:rPr>
              <a:t>ma-résidence.fr</a:t>
            </a:r>
            <a:r>
              <a:rPr lang="fr-FR" altLang="fr-FR" sz="2000"/>
              <a:t> ,..</a:t>
            </a:r>
            <a:br>
              <a:rPr lang="fr-FR" altLang="fr-FR" sz="2000"/>
            </a:br>
            <a:r>
              <a:rPr lang="fr-FR" altLang="fr-FR" sz="2000"/>
              <a:t/>
            </a:r>
            <a:br>
              <a:rPr lang="fr-FR" altLang="fr-FR" sz="2000"/>
            </a:br>
            <a:r>
              <a:rPr lang="fr-FR" altLang="fr-FR" sz="2000"/>
              <a:t>Renforcement de la fonction « sociale »..</a:t>
            </a:r>
            <a:br>
              <a:rPr lang="fr-FR" altLang="fr-FR" sz="2000"/>
            </a:br>
            <a:endParaRPr lang="fr-FR" altLang="fr-FR" sz="2000"/>
          </a:p>
        </p:txBody>
      </p:sp>
      <p:sp>
        <p:nvSpPr>
          <p:cNvPr id="13319" name="Rectangle 6"/>
          <p:cNvSpPr>
            <a:spLocks/>
          </p:cNvSpPr>
          <p:nvPr/>
        </p:nvSpPr>
        <p:spPr bwMode="auto">
          <a:xfrm>
            <a:off x="6218238" y="6450013"/>
            <a:ext cx="2887662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1900" b="1">
                <a:solidFill>
                  <a:srgbClr val="78BDEA"/>
                </a:solidFill>
              </a:rPr>
              <a:t>#Habitat</a:t>
            </a:r>
            <a:r>
              <a:rPr lang="fr-FR" altLang="fr-FR" sz="1900"/>
              <a:t> </a:t>
            </a:r>
            <a:r>
              <a:rPr lang="fr-FR" altLang="fr-FR" sz="1900" b="1">
                <a:solidFill>
                  <a:srgbClr val="EF789C"/>
                </a:solidFill>
              </a:rPr>
              <a:t>#Social</a:t>
            </a:r>
            <a:r>
              <a:rPr lang="fr-FR" altLang="fr-FR" sz="1900"/>
              <a:t> </a:t>
            </a:r>
            <a:r>
              <a:rPr lang="fr-FR" altLang="fr-FR" sz="1900" b="1">
                <a:solidFill>
                  <a:srgbClr val="FBDA77"/>
                </a:solidFill>
              </a:rPr>
              <a:t>#Media</a:t>
            </a:r>
            <a:endParaRPr lang="fr-FR" altLang="fr-FR" sz="190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>
            <p:ph type="title"/>
          </p:nvPr>
        </p:nvSpPr>
        <p:spPr>
          <a:xfrm>
            <a:off x="3419475" y="187325"/>
            <a:ext cx="5557838" cy="868363"/>
          </a:xfrm>
        </p:spPr>
        <p:txBody>
          <a:bodyPr/>
          <a:lstStyle/>
          <a:p>
            <a:pPr eaLnBrk="1"/>
            <a:r>
              <a:rPr lang="fr-FR" altLang="fr-FR" smtClean="0">
                <a:solidFill>
                  <a:srgbClr val="78BEE9"/>
                </a:solidFill>
              </a:rPr>
              <a:t>LES RESEAUX SOCIAUX</a:t>
            </a:r>
          </a:p>
        </p:txBody>
      </p:sp>
      <p:pic>
        <p:nvPicPr>
          <p:cNvPr id="14339" name="Picture 2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3490913" y="1195388"/>
            <a:ext cx="5832475" cy="0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4248150" y="3246438"/>
            <a:ext cx="158591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/>
              <a:t>Et en interne ?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>
            <p:ph type="title"/>
          </p:nvPr>
        </p:nvSpPr>
        <p:spPr>
          <a:xfrm>
            <a:off x="3419475" y="187325"/>
            <a:ext cx="5557838" cy="868363"/>
          </a:xfrm>
        </p:spPr>
        <p:txBody>
          <a:bodyPr/>
          <a:lstStyle/>
          <a:p>
            <a:pPr eaLnBrk="1"/>
            <a:r>
              <a:rPr lang="fr-FR" altLang="fr-FR" smtClean="0">
                <a:solidFill>
                  <a:srgbClr val="78BEE9"/>
                </a:solidFill>
              </a:rPr>
              <a:t>LES RESEAUX SOCIAUX</a:t>
            </a:r>
          </a:p>
        </p:txBody>
      </p:sp>
      <p:pic>
        <p:nvPicPr>
          <p:cNvPr id="15363" name="Picture 2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3490913" y="1195388"/>
            <a:ext cx="5832475" cy="0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  <p:sp>
        <p:nvSpPr>
          <p:cNvPr id="15365" name="Rectangle 4"/>
          <p:cNvSpPr>
            <a:spLocks/>
          </p:cNvSpPr>
          <p:nvPr/>
        </p:nvSpPr>
        <p:spPr bwMode="auto">
          <a:xfrm>
            <a:off x="4681538" y="5751513"/>
            <a:ext cx="2667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2300" b="1">
                <a:solidFill>
                  <a:srgbClr val="78BDEA"/>
                </a:solidFill>
              </a:rPr>
              <a:t>#</a:t>
            </a:r>
            <a:endParaRPr lang="fr-FR" altLang="fr-FR" sz="2300"/>
          </a:p>
        </p:txBody>
      </p:sp>
      <p:sp>
        <p:nvSpPr>
          <p:cNvPr id="15366" name="Rectangle 5"/>
          <p:cNvSpPr>
            <a:spLocks/>
          </p:cNvSpPr>
          <p:nvPr/>
        </p:nvSpPr>
        <p:spPr bwMode="auto">
          <a:xfrm>
            <a:off x="2387600" y="1717675"/>
            <a:ext cx="6748463" cy="382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>
                <a:solidFill>
                  <a:srgbClr val="78BDEA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Les outils/supports « Digitaux» sont les </a:t>
            </a:r>
            <a:r>
              <a:rPr lang="fr-FR" altLang="fr-FR" b="1">
                <a:solidFill>
                  <a:srgbClr val="78BDEA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1</a:t>
            </a:r>
            <a:r>
              <a:rPr lang="fr-FR" altLang="fr-FR" b="1" baseline="30000">
                <a:solidFill>
                  <a:srgbClr val="78BDEA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ers</a:t>
            </a:r>
            <a:r>
              <a:rPr lang="fr-FR" altLang="fr-FR" b="1">
                <a:solidFill>
                  <a:srgbClr val="78BDEA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 espaces où se manifeste la réputation</a:t>
            </a:r>
            <a:r>
              <a:rPr lang="fr-FR" altLang="fr-FR">
                <a:solidFill>
                  <a:srgbClr val="78BDEA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, car ils permettent  :</a:t>
            </a:r>
            <a:endParaRPr lang="fr-FR" altLang="fr-FR">
              <a:solidFill>
                <a:srgbClr val="558ED5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eaLnBrk="1"/>
            <a:r>
              <a:rPr lang="fr-FR" altLang="fr-FR">
                <a:solidFill>
                  <a:srgbClr val="558ED5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/>
            </a:r>
            <a:br>
              <a:rPr lang="fr-FR" altLang="fr-FR">
                <a:solidFill>
                  <a:srgbClr val="558ED5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1 – à tout le monde de communiquer partout, à tous moments et sur tous les sujets… via n’importe quel device (Mobile, PC, tablettes..) et vers tout le monde</a:t>
            </a:r>
            <a:br>
              <a:rPr lang="fr-FR" altLang="fr-FR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endParaRPr lang="fr-FR" altLang="fr-FR">
              <a:solidFill>
                <a:srgbClr val="558ED5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eaLnBrk="1"/>
            <a:r>
              <a:rPr lang="fr-FR" altLang="fr-FR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2 - un accès rapide via le web à une information organisée, archivée, et sans frontières</a:t>
            </a:r>
            <a:br>
              <a:rPr lang="fr-FR" altLang="fr-FR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endParaRPr lang="fr-FR" altLang="fr-FR"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eaLnBrk="1"/>
            <a:r>
              <a:rPr lang="fr-FR" altLang="fr-FR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3 – à tout à chacun de « se » raconter (Blogs, réseaux sociaux..) sous des formes diverses (Vidéos, photos, texte…)</a:t>
            </a:r>
          </a:p>
          <a:p>
            <a:pPr eaLnBrk="1"/>
            <a:endParaRPr lang="fr-FR" altLang="fr-FR">
              <a:solidFill>
                <a:srgbClr val="558ED5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>
            <p:ph type="title"/>
          </p:nvPr>
        </p:nvSpPr>
        <p:spPr>
          <a:xfrm>
            <a:off x="3419475" y="187325"/>
            <a:ext cx="5557838" cy="868363"/>
          </a:xfrm>
        </p:spPr>
        <p:txBody>
          <a:bodyPr/>
          <a:lstStyle/>
          <a:p>
            <a:pPr eaLnBrk="1"/>
            <a:r>
              <a:rPr lang="fr-FR" altLang="fr-FR" smtClean="0">
                <a:solidFill>
                  <a:srgbClr val="78BEE9"/>
                </a:solidFill>
              </a:rPr>
              <a:t>A PROPOS</a:t>
            </a:r>
          </a:p>
        </p:txBody>
      </p:sp>
      <p:pic>
        <p:nvPicPr>
          <p:cNvPr id="5123" name="Picture 2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3490913" y="1195388"/>
            <a:ext cx="5832475" cy="0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>
            <a:off x="3460750" y="1239838"/>
            <a:ext cx="1844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/>
              <a:t>Christophe LEVY</a:t>
            </a:r>
          </a:p>
        </p:txBody>
      </p:sp>
      <p:sp>
        <p:nvSpPr>
          <p:cNvPr id="5126" name="Rectangle 5"/>
          <p:cNvSpPr>
            <a:spLocks/>
          </p:cNvSpPr>
          <p:nvPr/>
        </p:nvSpPr>
        <p:spPr bwMode="auto">
          <a:xfrm>
            <a:off x="3308350" y="1816100"/>
            <a:ext cx="5762625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Président / Directeur : </a:t>
            </a:r>
            <a:r>
              <a:rPr lang="fr-FR" altLang="fr-FR" sz="1700" b="1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Mediabis</a:t>
            </a: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b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Conseil/stratégies Web &amp; Médias Sociaux</a:t>
            </a:r>
            <a:b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Community Management &amp; Formations</a:t>
            </a:r>
            <a:b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Formateur Médias Sociaux pour les Relais &amp; Chateaux</a:t>
            </a:r>
            <a:r>
              <a:rPr lang="fr-FR" altLang="fr-FR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/>
            </a:r>
            <a:br>
              <a:rPr lang="fr-FR" altLang="fr-FR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/>
            </a:r>
            <a:br>
              <a:rPr lang="fr-FR" altLang="fr-FR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Directeur du Département</a:t>
            </a:r>
            <a:r>
              <a:rPr lang="fr-FR" altLang="fr-FR" sz="1500" b="1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 Digital Marketing</a:t>
            </a:r>
            <a: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 de la </a:t>
            </a:r>
            <a:r>
              <a:rPr lang="fr-FR" altLang="fr-FR" sz="1500" b="1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Banque de </a:t>
            </a:r>
            <a:br>
              <a:rPr lang="fr-FR" altLang="fr-FR" sz="1500" b="1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500" b="1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Luxembourg</a:t>
            </a:r>
            <a: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 de 2007 à 2013</a:t>
            </a:r>
            <a:b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Directeur du Département des </a:t>
            </a:r>
            <a:r>
              <a:rPr lang="fr-FR" altLang="fr-FR" sz="1500" b="1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Nouvelles Technologies</a:t>
            </a:r>
            <a: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 du Groupe</a:t>
            </a:r>
            <a:b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500" b="1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Banque Populaire</a:t>
            </a:r>
            <a: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, et Directeur Filiale Internet de 2001 à 2006</a:t>
            </a:r>
            <a:b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/>
            </a:r>
            <a:b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Entrepreneur du net de 1998 à 2001 avec CLC</a:t>
            </a:r>
            <a:b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Diplomé de la Golden Gate University San Francisco</a:t>
            </a:r>
            <a:b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/>
            </a:r>
            <a:b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3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Créateur/Community Manager de pages/comptes sur Facebook &amp; Instagram </a:t>
            </a:r>
            <a:br>
              <a:rPr lang="fr-FR" altLang="fr-FR" sz="13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3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regroupant plusieurs dizaines de milliers de followers/fans.</a:t>
            </a:r>
            <a:br>
              <a:rPr lang="fr-FR" altLang="fr-FR" sz="13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3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C’est Comment ? - Life &amp; Bubbles - Art de vivre en Champagne - </a:t>
            </a:r>
            <a:br>
              <a:rPr lang="fr-FR" altLang="fr-FR" sz="13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3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Yurz radio - Tu sais que tu as habité… </a:t>
            </a:r>
            <a: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/>
            </a:r>
            <a:br>
              <a:rPr lang="fr-FR" altLang="fr-FR" sz="15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endParaRPr lang="fr-FR" altLang="fr-FR"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pic>
        <p:nvPicPr>
          <p:cNvPr id="5127" name="Picture 6" descr="courcelles06022014 (99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8" y="2619375"/>
            <a:ext cx="954087" cy="14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>
            <p:ph type="title"/>
          </p:nvPr>
        </p:nvSpPr>
        <p:spPr>
          <a:xfrm>
            <a:off x="3419475" y="187325"/>
            <a:ext cx="5557838" cy="868363"/>
          </a:xfrm>
        </p:spPr>
        <p:txBody>
          <a:bodyPr/>
          <a:lstStyle/>
          <a:p>
            <a:pPr eaLnBrk="1"/>
            <a:r>
              <a:rPr lang="fr-FR" altLang="fr-FR" smtClean="0">
                <a:solidFill>
                  <a:srgbClr val="78BEE9"/>
                </a:solidFill>
              </a:rPr>
              <a:t>LES RESEAUX SOCIAUX</a:t>
            </a:r>
          </a:p>
        </p:txBody>
      </p:sp>
      <p:pic>
        <p:nvPicPr>
          <p:cNvPr id="6147" name="Picture 2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Line 3"/>
          <p:cNvSpPr>
            <a:spLocks noChangeShapeType="1"/>
          </p:cNvSpPr>
          <p:nvPr/>
        </p:nvSpPr>
        <p:spPr bwMode="auto">
          <a:xfrm>
            <a:off x="3490913" y="1195388"/>
            <a:ext cx="5832475" cy="0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  <p:sp>
        <p:nvSpPr>
          <p:cNvPr id="6149" name="Rectangle 4"/>
          <p:cNvSpPr>
            <a:spLocks/>
          </p:cNvSpPr>
          <p:nvPr/>
        </p:nvSpPr>
        <p:spPr bwMode="auto">
          <a:xfrm>
            <a:off x="2559050" y="1527175"/>
            <a:ext cx="6607175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9144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1371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18288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>
              <a:lnSpc>
                <a:spcPct val="80000"/>
              </a:lnSpc>
              <a:spcBef>
                <a:spcPts val="400"/>
              </a:spcBef>
            </a:pP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Les </a:t>
            </a:r>
            <a:r>
              <a:rPr lang="fr-FR" altLang="fr-FR" sz="1700">
                <a:solidFill>
                  <a:srgbClr val="EF789C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médias sociaux</a:t>
            </a: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 sont devenus depuis 2011 la première activité sur le web.  </a:t>
            </a:r>
            <a:b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/>
            </a:r>
            <a:b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Notre navigation est devenue sociale, et nous surfons sur des contenus en fonction de la recommandation  faite par les internautes. </a:t>
            </a:r>
          </a:p>
          <a:p>
            <a:pPr eaLnBrk="1">
              <a:lnSpc>
                <a:spcPct val="80000"/>
              </a:lnSpc>
              <a:spcBef>
                <a:spcPts val="400"/>
              </a:spcBef>
            </a:pPr>
            <a:endParaRPr lang="fr-FR" altLang="fr-FR" sz="1700"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400"/>
              </a:spcBef>
            </a:pP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Les médias sociaux placent l’</a:t>
            </a:r>
            <a:r>
              <a:rPr lang="fr-FR" altLang="fr-FR" sz="1700">
                <a:solidFill>
                  <a:srgbClr val="81C679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humain au centre</a:t>
            </a: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, comme un média.. Aujourd’hui, ce sont les publics  qui :</a:t>
            </a:r>
          </a:p>
          <a:p>
            <a:pPr eaLnBrk="1">
              <a:lnSpc>
                <a:spcPct val="80000"/>
              </a:lnSpc>
              <a:spcBef>
                <a:spcPts val="400"/>
              </a:spcBef>
              <a:buSzPct val="100000"/>
              <a:buFontTx/>
              <a:buChar char="-"/>
            </a:pPr>
            <a:endParaRPr lang="fr-FR" altLang="fr-FR" sz="1700"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lvl="1" eaLnBrk="1">
              <a:lnSpc>
                <a:spcPct val="80000"/>
              </a:lnSpc>
              <a:spcBef>
                <a:spcPts val="400"/>
              </a:spcBef>
              <a:buSzPct val="100000"/>
              <a:buFontTx/>
              <a:buChar char="-"/>
            </a:pP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parlent « à la place de l’entreprise »</a:t>
            </a:r>
          </a:p>
          <a:p>
            <a:pPr lvl="1" eaLnBrk="1">
              <a:lnSpc>
                <a:spcPct val="80000"/>
              </a:lnSpc>
              <a:spcBef>
                <a:spcPts val="400"/>
              </a:spcBef>
              <a:buSzPct val="100000"/>
              <a:buFontTx/>
              <a:buChar char="-"/>
            </a:pP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influencent  (image, bourse, emploi, achat)</a:t>
            </a:r>
          </a:p>
          <a:p>
            <a:pPr lvl="1" eaLnBrk="1">
              <a:lnSpc>
                <a:spcPct val="80000"/>
              </a:lnSpc>
              <a:spcBef>
                <a:spcPts val="400"/>
              </a:spcBef>
              <a:buSzPct val="100000"/>
              <a:buFontTx/>
              <a:buChar char="-"/>
            </a:pP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détruisent ou construisent une réputation (viralité)</a:t>
            </a:r>
          </a:p>
          <a:p>
            <a:pPr lvl="1" eaLnBrk="1">
              <a:lnSpc>
                <a:spcPct val="80000"/>
              </a:lnSpc>
              <a:spcBef>
                <a:spcPts val="400"/>
              </a:spcBef>
              <a:buSzPct val="100000"/>
              <a:buFont typeface="Arial" charset="0"/>
              <a:buChar char="–"/>
            </a:pPr>
            <a:endParaRPr lang="fr-FR" altLang="fr-FR" sz="1700"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lvl="1" eaLnBrk="1">
              <a:lnSpc>
                <a:spcPct val="80000"/>
              </a:lnSpc>
              <a:spcBef>
                <a:spcPts val="400"/>
              </a:spcBef>
              <a:buSzPct val="100000"/>
              <a:buFont typeface="Arial" charset="0"/>
              <a:buChar char="–"/>
            </a:pPr>
            <a:endParaRPr lang="fr-FR" altLang="fr-FR" sz="1700"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Aujourd’hui, ne pas être présent sur les réseaux sociaux, c’est un choix, mais c’est </a:t>
            </a:r>
            <a:r>
              <a:rPr lang="fr-FR" altLang="fr-FR" sz="1700">
                <a:solidFill>
                  <a:srgbClr val="78BDEA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laisser parler les autres à votre place </a:t>
            </a: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… </a:t>
            </a:r>
          </a:p>
          <a:p>
            <a:pPr marL="0" lvl="4" eaLnBrk="1">
              <a:lnSpc>
                <a:spcPct val="80000"/>
              </a:lnSpc>
              <a:spcBef>
                <a:spcPts val="500"/>
              </a:spcBef>
            </a:pPr>
            <a:endParaRPr lang="fr-FR" altLang="fr-FR" sz="1700"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0" lvl="4" eaLnBrk="1">
              <a:lnSpc>
                <a:spcPct val="80000"/>
              </a:lnSpc>
              <a:spcBef>
                <a:spcPts val="500"/>
              </a:spcBef>
            </a:pPr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              </a:t>
            </a:r>
            <a:r>
              <a:rPr lang="fr-FR" altLang="fr-FR" sz="1700" b="1">
                <a:solidFill>
                  <a:srgbClr val="EF789C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 et les laisser vous définir !</a:t>
            </a:r>
            <a:endParaRPr lang="fr-FR" altLang="fr-FR" sz="1700"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pic>
        <p:nvPicPr>
          <p:cNvPr id="6150" name="Picture 5" descr="reseaux-sociaux-240x16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5722938"/>
            <a:ext cx="1411288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>
            <p:ph type="title"/>
          </p:nvPr>
        </p:nvSpPr>
        <p:spPr>
          <a:xfrm>
            <a:off x="3419475" y="187325"/>
            <a:ext cx="5557838" cy="868363"/>
          </a:xfrm>
        </p:spPr>
        <p:txBody>
          <a:bodyPr/>
          <a:lstStyle/>
          <a:p>
            <a:pPr eaLnBrk="1"/>
            <a:r>
              <a:rPr lang="fr-FR" altLang="fr-FR" smtClean="0">
                <a:solidFill>
                  <a:srgbClr val="78BEE9"/>
                </a:solidFill>
              </a:rPr>
              <a:t>LES RESEAUX SOCIAUX</a:t>
            </a:r>
          </a:p>
        </p:txBody>
      </p:sp>
      <p:pic>
        <p:nvPicPr>
          <p:cNvPr id="7171" name="Picture 2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3490913" y="1195388"/>
            <a:ext cx="5832475" cy="0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  <p:sp>
        <p:nvSpPr>
          <p:cNvPr id="7173" name="Rectangle 4"/>
          <p:cNvSpPr>
            <a:spLocks/>
          </p:cNvSpPr>
          <p:nvPr/>
        </p:nvSpPr>
        <p:spPr bwMode="auto">
          <a:xfrm>
            <a:off x="3460750" y="1239838"/>
            <a:ext cx="5349875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/>
              <a:t>Y être ou ne pas y être, telle </a:t>
            </a:r>
            <a:r>
              <a:rPr lang="fr-FR" altLang="fr-FR" b="1">
                <a:solidFill>
                  <a:srgbClr val="EF789C"/>
                </a:solidFill>
              </a:rPr>
              <a:t>n’</a:t>
            </a:r>
            <a:r>
              <a:rPr lang="fr-FR" altLang="fr-FR"/>
              <a:t>est </a:t>
            </a:r>
            <a:r>
              <a:rPr lang="fr-FR" altLang="fr-FR" b="1">
                <a:solidFill>
                  <a:srgbClr val="EF789C"/>
                </a:solidFill>
              </a:rPr>
              <a:t>plus</a:t>
            </a:r>
            <a:r>
              <a:rPr lang="fr-FR" altLang="fr-FR"/>
              <a:t> la question !</a:t>
            </a:r>
          </a:p>
        </p:txBody>
      </p:sp>
      <p:pic>
        <p:nvPicPr>
          <p:cNvPr id="7174" name="Picture 5" descr="Capture d’écran 2015-11-28 à 19.55.3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25" y="2941638"/>
            <a:ext cx="37846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5" name="Rectangle 6"/>
          <p:cNvSpPr>
            <a:spLocks/>
          </p:cNvSpPr>
          <p:nvPr/>
        </p:nvSpPr>
        <p:spPr bwMode="auto">
          <a:xfrm>
            <a:off x="2533650" y="1801813"/>
            <a:ext cx="6507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17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Il existe de nombreux Médias (partage de Vidéos, Images, contenus,..), chacun pouvant recevoir un ciblage différent et une stratégie de communication ou de vente adaptée.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>
            <p:ph type="title"/>
          </p:nvPr>
        </p:nvSpPr>
        <p:spPr>
          <a:xfrm>
            <a:off x="3419475" y="187325"/>
            <a:ext cx="5557838" cy="868363"/>
          </a:xfrm>
        </p:spPr>
        <p:txBody>
          <a:bodyPr/>
          <a:lstStyle/>
          <a:p>
            <a:pPr eaLnBrk="1"/>
            <a:r>
              <a:rPr lang="fr-FR" altLang="fr-FR" smtClean="0">
                <a:solidFill>
                  <a:srgbClr val="78BEE9"/>
                </a:solidFill>
              </a:rPr>
              <a:t>LES RESEAUX SOCIAUX</a:t>
            </a:r>
          </a:p>
        </p:txBody>
      </p:sp>
      <p:pic>
        <p:nvPicPr>
          <p:cNvPr id="8195" name="Picture 2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Line 3"/>
          <p:cNvSpPr>
            <a:spLocks noChangeShapeType="1"/>
          </p:cNvSpPr>
          <p:nvPr/>
        </p:nvSpPr>
        <p:spPr bwMode="auto">
          <a:xfrm>
            <a:off x="3490913" y="1195388"/>
            <a:ext cx="5832475" cy="0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  <p:sp>
        <p:nvSpPr>
          <p:cNvPr id="8197" name="Rectangle 4"/>
          <p:cNvSpPr>
            <a:spLocks/>
          </p:cNvSpPr>
          <p:nvPr/>
        </p:nvSpPr>
        <p:spPr bwMode="auto">
          <a:xfrm>
            <a:off x="3460750" y="1239838"/>
            <a:ext cx="1946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/>
              <a:t>Quelques chiffres </a:t>
            </a:r>
          </a:p>
        </p:txBody>
      </p:sp>
      <p:pic>
        <p:nvPicPr>
          <p:cNvPr id="8198" name="Picture 5" descr="pasted-imag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1900238"/>
            <a:ext cx="6775450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9" name="Rectangle 6"/>
          <p:cNvSpPr>
            <a:spLocks/>
          </p:cNvSpPr>
          <p:nvPr/>
        </p:nvSpPr>
        <p:spPr bwMode="auto">
          <a:xfrm>
            <a:off x="2997200" y="5630863"/>
            <a:ext cx="56800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defTabSz="4572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16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Temps passé sur les réseaux </a:t>
            </a:r>
            <a:r>
              <a:rPr lang="fr-FR" altLang="fr-FR" sz="14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sociaux</a:t>
            </a:r>
            <a:r>
              <a:rPr lang="fr-FR" altLang="fr-FR" sz="16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 : </a:t>
            </a:r>
            <a:r>
              <a:rPr lang="fr-FR" altLang="fr-FR" sz="1600" b="1">
                <a:solidFill>
                  <a:srgbClr val="558ED5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2 heures par jour </a:t>
            </a:r>
            <a:r>
              <a:rPr lang="fr-FR" altLang="fr-FR" sz="16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dans </a:t>
            </a:r>
            <a:br>
              <a:rPr lang="fr-FR" altLang="fr-FR" sz="16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</a:br>
            <a:r>
              <a:rPr lang="fr-FR" altLang="fr-FR" sz="1600"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le monde, 1h30 en France.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>
            <p:ph type="title"/>
          </p:nvPr>
        </p:nvSpPr>
        <p:spPr>
          <a:xfrm>
            <a:off x="3419475" y="187325"/>
            <a:ext cx="5557838" cy="868363"/>
          </a:xfrm>
        </p:spPr>
        <p:txBody>
          <a:bodyPr/>
          <a:lstStyle/>
          <a:p>
            <a:pPr eaLnBrk="1"/>
            <a:r>
              <a:rPr lang="fr-FR" altLang="fr-FR" smtClean="0">
                <a:solidFill>
                  <a:srgbClr val="78BEE9"/>
                </a:solidFill>
              </a:rPr>
              <a:t>LES RESEAUX SOCIAUX</a:t>
            </a:r>
          </a:p>
        </p:txBody>
      </p:sp>
      <p:pic>
        <p:nvPicPr>
          <p:cNvPr id="9219" name="Picture 2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3490913" y="1195388"/>
            <a:ext cx="5832475" cy="0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  <p:sp>
        <p:nvSpPr>
          <p:cNvPr id="9221" name="Rectangle 4"/>
          <p:cNvSpPr>
            <a:spLocks/>
          </p:cNvSpPr>
          <p:nvPr/>
        </p:nvSpPr>
        <p:spPr bwMode="auto">
          <a:xfrm>
            <a:off x="3460750" y="1239838"/>
            <a:ext cx="5349875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/>
              <a:t>Y être ou ne pas y être, telle </a:t>
            </a:r>
            <a:r>
              <a:rPr lang="fr-FR" altLang="fr-FR" b="1">
                <a:solidFill>
                  <a:srgbClr val="EF789C"/>
                </a:solidFill>
              </a:rPr>
              <a:t>n’</a:t>
            </a:r>
            <a:r>
              <a:rPr lang="fr-FR" altLang="fr-FR"/>
              <a:t>est </a:t>
            </a:r>
            <a:r>
              <a:rPr lang="fr-FR" altLang="fr-FR" b="1">
                <a:solidFill>
                  <a:srgbClr val="EF789C"/>
                </a:solidFill>
              </a:rPr>
              <a:t>plus</a:t>
            </a:r>
            <a:r>
              <a:rPr lang="fr-FR" altLang="fr-FR"/>
              <a:t> la question !</a:t>
            </a:r>
          </a:p>
        </p:txBody>
      </p:sp>
      <p:sp>
        <p:nvSpPr>
          <p:cNvPr id="9222" name="Rectangle 5"/>
          <p:cNvSpPr>
            <a:spLocks/>
          </p:cNvSpPr>
          <p:nvPr/>
        </p:nvSpPr>
        <p:spPr bwMode="auto">
          <a:xfrm>
            <a:off x="2838450" y="2000250"/>
            <a:ext cx="6070600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/>
              <a:t>Etre présent là où la majorité de vos clients, locataires, </a:t>
            </a:r>
            <a:br>
              <a:rPr lang="fr-FR" altLang="fr-FR"/>
            </a:br>
            <a:r>
              <a:rPr lang="fr-FR" altLang="fr-FR"/>
              <a:t>prospects, partenaires, fournisseurs.. </a:t>
            </a:r>
            <a:r>
              <a:rPr lang="fr-FR" altLang="fr-FR" b="1">
                <a:solidFill>
                  <a:srgbClr val="EF789C"/>
                </a:solidFill>
              </a:rPr>
              <a:t>sont</a:t>
            </a:r>
            <a:r>
              <a:rPr lang="fr-FR" altLang="fr-FR"/>
              <a:t> déjà présents !</a:t>
            </a:r>
          </a:p>
          <a:p>
            <a:pPr eaLnBrk="1"/>
            <a:endParaRPr lang="fr-FR" altLang="fr-FR"/>
          </a:p>
          <a:p>
            <a:pPr eaLnBrk="1"/>
            <a:r>
              <a:rPr lang="fr-FR" altLang="fr-FR"/>
              <a:t>Assurer la continuité de la relation en s’adressant en </a:t>
            </a:r>
            <a:br>
              <a:rPr lang="fr-FR" altLang="fr-FR"/>
            </a:br>
            <a:r>
              <a:rPr lang="fr-FR" altLang="fr-FR"/>
              <a:t>« One to One » ou en « One to many » ou « to a few », </a:t>
            </a:r>
            <a:br>
              <a:rPr lang="fr-FR" altLang="fr-FR"/>
            </a:br>
            <a:r>
              <a:rPr lang="fr-FR" altLang="fr-FR"/>
              <a:t>mais aussi  en créant des passerelles avec vos SI (Bases</a:t>
            </a:r>
            <a:br>
              <a:rPr lang="fr-FR" altLang="fr-FR"/>
            </a:br>
            <a:r>
              <a:rPr lang="fr-FR" altLang="fr-FR"/>
              <a:t>de données CRM, Dossier clients, Baromètres..) </a:t>
            </a:r>
          </a:p>
          <a:p>
            <a:pPr eaLnBrk="1"/>
            <a:endParaRPr lang="fr-FR" altLang="fr-FR"/>
          </a:p>
          <a:p>
            <a:pPr eaLnBrk="1"/>
            <a:r>
              <a:rPr lang="fr-FR" altLang="fr-FR"/>
              <a:t>Favoriser le développement de l’Ecosystème Web</a:t>
            </a:r>
            <a:br>
              <a:rPr lang="fr-FR" altLang="fr-FR"/>
            </a:br>
            <a:r>
              <a:rPr lang="fr-FR" altLang="fr-FR"/>
              <a:t>et de l’Inbound Marketing</a:t>
            </a:r>
          </a:p>
          <a:p>
            <a:pPr eaLnBrk="1"/>
            <a:endParaRPr lang="fr-FR" altLang="fr-FR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>
            <p:ph type="title"/>
          </p:nvPr>
        </p:nvSpPr>
        <p:spPr>
          <a:xfrm>
            <a:off x="3419475" y="187325"/>
            <a:ext cx="5557838" cy="868363"/>
          </a:xfrm>
        </p:spPr>
        <p:txBody>
          <a:bodyPr/>
          <a:lstStyle/>
          <a:p>
            <a:pPr eaLnBrk="1"/>
            <a:r>
              <a:rPr lang="fr-FR" altLang="fr-FR" smtClean="0">
                <a:solidFill>
                  <a:srgbClr val="78BEE9"/>
                </a:solidFill>
              </a:rPr>
              <a:t>LES RESEAUX SOCIAUX</a:t>
            </a:r>
          </a:p>
        </p:txBody>
      </p:sp>
      <p:sp>
        <p:nvSpPr>
          <p:cNvPr id="10243" name="Rectangle 2"/>
          <p:cNvSpPr>
            <a:spLocks noChangeArrowheads="1"/>
          </p:cNvSpPr>
          <p:nvPr>
            <p:ph type="body" sz="quarter" idx="1"/>
          </p:nvPr>
        </p:nvSpPr>
        <p:spPr>
          <a:xfrm>
            <a:off x="3490913" y="1266825"/>
            <a:ext cx="5521325" cy="741363"/>
          </a:xfrm>
        </p:spPr>
        <p:txBody>
          <a:bodyPr/>
          <a:lstStyle/>
          <a:p>
            <a:pPr marL="0" indent="0" eaLnBrk="1"/>
            <a:r>
              <a:rPr lang="fr-FR" altLang="fr-FR" sz="1400" smtClean="0">
                <a:solidFill>
                  <a:srgbClr val="78BEE9"/>
                </a:solidFill>
              </a:rPr>
              <a:t>Quelles utilisations pour les OPH ?</a:t>
            </a:r>
          </a:p>
        </p:txBody>
      </p:sp>
      <p:pic>
        <p:nvPicPr>
          <p:cNvPr id="10244" name="Picture 3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490913" y="1195388"/>
            <a:ext cx="5832475" cy="0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  <p:sp>
        <p:nvSpPr>
          <p:cNvPr id="10246" name="Rectangle 5"/>
          <p:cNvSpPr>
            <a:spLocks/>
          </p:cNvSpPr>
          <p:nvPr/>
        </p:nvSpPr>
        <p:spPr bwMode="auto">
          <a:xfrm>
            <a:off x="3549650" y="3327400"/>
            <a:ext cx="2357438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2000" b="1">
                <a:solidFill>
                  <a:srgbClr val="EF789C"/>
                </a:solidFill>
              </a:rPr>
              <a:t>COMMUNICATION</a:t>
            </a:r>
            <a:endParaRPr lang="fr-FR" altLang="fr-FR" sz="2000"/>
          </a:p>
        </p:txBody>
      </p:sp>
      <p:sp>
        <p:nvSpPr>
          <p:cNvPr id="10247" name="Rectangle 6"/>
          <p:cNvSpPr>
            <a:spLocks/>
          </p:cNvSpPr>
          <p:nvPr/>
        </p:nvSpPr>
        <p:spPr bwMode="auto">
          <a:xfrm>
            <a:off x="3554413" y="3751263"/>
            <a:ext cx="2244725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1900" b="1">
                <a:solidFill>
                  <a:srgbClr val="FBDA77"/>
                </a:solidFill>
              </a:rPr>
              <a:t>SERVICE CLIENTS</a:t>
            </a:r>
            <a:endParaRPr lang="fr-FR" altLang="fr-FR" sz="1900"/>
          </a:p>
        </p:txBody>
      </p:sp>
      <p:sp>
        <p:nvSpPr>
          <p:cNvPr id="10248" name="Rectangle 7"/>
          <p:cNvSpPr>
            <a:spLocks/>
          </p:cNvSpPr>
          <p:nvPr/>
        </p:nvSpPr>
        <p:spPr bwMode="auto">
          <a:xfrm>
            <a:off x="3575050" y="4164013"/>
            <a:ext cx="38481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1900" b="1">
                <a:solidFill>
                  <a:srgbClr val="81C679"/>
                </a:solidFill>
              </a:rPr>
              <a:t>ENTRE</a:t>
            </a:r>
            <a:r>
              <a:rPr lang="fr-FR" altLang="fr-FR" sz="1900">
                <a:solidFill>
                  <a:srgbClr val="81C679"/>
                </a:solidFill>
              </a:rPr>
              <a:t>-</a:t>
            </a:r>
            <a:r>
              <a:rPr lang="fr-FR" altLang="fr-FR" sz="1900" b="1">
                <a:solidFill>
                  <a:srgbClr val="81C679"/>
                </a:solidFill>
              </a:rPr>
              <a:t>AIDE COMMUNAUTAIRE</a:t>
            </a:r>
            <a:endParaRPr lang="fr-FR" altLang="fr-FR" sz="1900">
              <a:solidFill>
                <a:srgbClr val="81C679"/>
              </a:solidFill>
            </a:endParaRPr>
          </a:p>
        </p:txBody>
      </p:sp>
      <p:sp>
        <p:nvSpPr>
          <p:cNvPr id="10249" name="Rectangle 8"/>
          <p:cNvSpPr>
            <a:spLocks/>
          </p:cNvSpPr>
          <p:nvPr/>
        </p:nvSpPr>
        <p:spPr bwMode="auto">
          <a:xfrm>
            <a:off x="3465513" y="1736725"/>
            <a:ext cx="5518150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1900" b="1">
                <a:solidFill>
                  <a:srgbClr val="78BDEA"/>
                </a:solidFill>
              </a:rPr>
              <a:t>3 Pistes de Réflexion </a:t>
            </a:r>
            <a:br>
              <a:rPr lang="fr-FR" altLang="fr-FR" sz="1900" b="1">
                <a:solidFill>
                  <a:srgbClr val="78BDEA"/>
                </a:solidFill>
              </a:rPr>
            </a:br>
            <a:r>
              <a:rPr lang="fr-FR" altLang="fr-FR" sz="1900" b="1">
                <a:solidFill>
                  <a:srgbClr val="78BDEA"/>
                </a:solidFill>
              </a:rPr>
              <a:t>ou Approches d’utilisation des médias sociaux </a:t>
            </a:r>
          </a:p>
        </p:txBody>
      </p:sp>
      <p:sp>
        <p:nvSpPr>
          <p:cNvPr id="10250" name="Rectangle 9"/>
          <p:cNvSpPr>
            <a:spLocks/>
          </p:cNvSpPr>
          <p:nvPr/>
        </p:nvSpPr>
        <p:spPr bwMode="auto">
          <a:xfrm>
            <a:off x="6218238" y="6450013"/>
            <a:ext cx="2887662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1900" b="1">
                <a:solidFill>
                  <a:srgbClr val="78BDEA"/>
                </a:solidFill>
              </a:rPr>
              <a:t>#Habitat</a:t>
            </a:r>
            <a:r>
              <a:rPr lang="fr-FR" altLang="fr-FR" sz="1900"/>
              <a:t> </a:t>
            </a:r>
            <a:r>
              <a:rPr lang="fr-FR" altLang="fr-FR" sz="1900" b="1">
                <a:solidFill>
                  <a:srgbClr val="EF789C"/>
                </a:solidFill>
              </a:rPr>
              <a:t>#Social</a:t>
            </a:r>
            <a:r>
              <a:rPr lang="fr-FR" altLang="fr-FR" sz="1900"/>
              <a:t> </a:t>
            </a:r>
            <a:r>
              <a:rPr lang="fr-FR" altLang="fr-FR" sz="1900" b="1">
                <a:solidFill>
                  <a:srgbClr val="FBDA77"/>
                </a:solidFill>
              </a:rPr>
              <a:t>#Media</a:t>
            </a:r>
            <a:endParaRPr lang="fr-FR" altLang="fr-FR" sz="190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>
            <p:ph type="title"/>
          </p:nvPr>
        </p:nvSpPr>
        <p:spPr>
          <a:xfrm>
            <a:off x="3419475" y="187325"/>
            <a:ext cx="5557838" cy="868363"/>
          </a:xfrm>
        </p:spPr>
        <p:txBody>
          <a:bodyPr/>
          <a:lstStyle/>
          <a:p>
            <a:pPr eaLnBrk="1"/>
            <a:r>
              <a:rPr lang="fr-FR" altLang="fr-FR" smtClean="0">
                <a:solidFill>
                  <a:srgbClr val="78BEE9"/>
                </a:solidFill>
              </a:rPr>
              <a:t>LES RESEAUX SOCIAUX</a:t>
            </a:r>
          </a:p>
        </p:txBody>
      </p:sp>
      <p:sp>
        <p:nvSpPr>
          <p:cNvPr id="11267" name="Rectangle 2"/>
          <p:cNvSpPr>
            <a:spLocks noChangeArrowheads="1"/>
          </p:cNvSpPr>
          <p:nvPr>
            <p:ph type="body" sz="quarter" idx="1"/>
          </p:nvPr>
        </p:nvSpPr>
        <p:spPr>
          <a:xfrm>
            <a:off x="3490913" y="1266825"/>
            <a:ext cx="5521325" cy="741363"/>
          </a:xfrm>
        </p:spPr>
        <p:txBody>
          <a:bodyPr/>
          <a:lstStyle/>
          <a:p>
            <a:pPr marL="0" indent="0" eaLnBrk="1"/>
            <a:r>
              <a:rPr lang="fr-FR" altLang="fr-FR" sz="1400" smtClean="0">
                <a:solidFill>
                  <a:srgbClr val="78BEE9"/>
                </a:solidFill>
              </a:rPr>
              <a:t>Quelles utilisations pour les OPH ?</a:t>
            </a:r>
          </a:p>
        </p:txBody>
      </p:sp>
      <p:pic>
        <p:nvPicPr>
          <p:cNvPr id="11268" name="Picture 3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3490913" y="1195388"/>
            <a:ext cx="5832475" cy="0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  <p:sp>
        <p:nvSpPr>
          <p:cNvPr id="11270" name="Rectangle 5"/>
          <p:cNvSpPr>
            <a:spLocks/>
          </p:cNvSpPr>
          <p:nvPr/>
        </p:nvSpPr>
        <p:spPr bwMode="auto">
          <a:xfrm>
            <a:off x="3214688" y="2268538"/>
            <a:ext cx="5180012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2000" b="1">
                <a:solidFill>
                  <a:srgbClr val="EF789C"/>
                </a:solidFill>
              </a:rPr>
              <a:t>COMMUNICATION </a:t>
            </a:r>
            <a:r>
              <a:rPr lang="fr-FR" altLang="fr-FR" sz="2000"/>
              <a:t>descendante.. </a:t>
            </a:r>
          </a:p>
          <a:p>
            <a:pPr eaLnBrk="1"/>
            <a:endParaRPr lang="fr-FR" altLang="fr-FR" sz="2000"/>
          </a:p>
          <a:p>
            <a:pPr eaLnBrk="1"/>
            <a:r>
              <a:rPr lang="fr-FR" altLang="fr-FR" sz="2000"/>
              <a:t>Communication Corporate, </a:t>
            </a:r>
            <a:br>
              <a:rPr lang="fr-FR" altLang="fr-FR" sz="2000"/>
            </a:br>
            <a:r>
              <a:rPr lang="fr-FR" altLang="fr-FR" sz="2000"/>
              <a:t>Proposition produits à la location</a:t>
            </a:r>
            <a:br>
              <a:rPr lang="fr-FR" altLang="fr-FR" sz="2000"/>
            </a:br>
            <a:r>
              <a:rPr lang="fr-FR" altLang="fr-FR" sz="2000"/>
              <a:t>Promotion des produits à la vente, </a:t>
            </a:r>
          </a:p>
          <a:p>
            <a:pPr eaLnBrk="1"/>
            <a:r>
              <a:rPr lang="fr-FR" altLang="fr-FR" sz="2000"/>
              <a:t>Les actualités sectorielles</a:t>
            </a:r>
            <a:br>
              <a:rPr lang="fr-FR" altLang="fr-FR" sz="2000"/>
            </a:br>
            <a:r>
              <a:rPr lang="fr-FR" altLang="fr-FR" sz="2000"/>
              <a:t>Les news de l’OPH..</a:t>
            </a:r>
            <a:br>
              <a:rPr lang="fr-FR" altLang="fr-FR" sz="2000"/>
            </a:br>
            <a:endParaRPr lang="fr-FR" altLang="fr-FR" sz="2000"/>
          </a:p>
          <a:p>
            <a:pPr eaLnBrk="1"/>
            <a:r>
              <a:rPr lang="fr-FR" altLang="fr-FR" sz="2000"/>
              <a:t/>
            </a:r>
            <a:br>
              <a:rPr lang="fr-FR" altLang="fr-FR" sz="2000"/>
            </a:br>
            <a:r>
              <a:rPr lang="fr-FR" altLang="fr-FR">
                <a:solidFill>
                  <a:srgbClr val="78BDEA"/>
                </a:solidFill>
              </a:rPr>
              <a:t>Empathie // Ciblage &amp; Valeur Ajoutée du Message</a:t>
            </a:r>
            <a:br>
              <a:rPr lang="fr-FR" altLang="fr-FR">
                <a:solidFill>
                  <a:srgbClr val="78BDEA"/>
                </a:solidFill>
              </a:rPr>
            </a:br>
            <a:r>
              <a:rPr lang="fr-FR" altLang="fr-FR">
                <a:solidFill>
                  <a:srgbClr val="78BDEA"/>
                </a:solidFill>
              </a:rPr>
              <a:t>// Relais (Collaborateurs = Ambassadeurs )</a:t>
            </a:r>
            <a:endParaRPr lang="fr-FR" altLang="fr-FR" sz="2000"/>
          </a:p>
        </p:txBody>
      </p:sp>
      <p:sp>
        <p:nvSpPr>
          <p:cNvPr id="11271" name="Rectangle 6"/>
          <p:cNvSpPr>
            <a:spLocks/>
          </p:cNvSpPr>
          <p:nvPr/>
        </p:nvSpPr>
        <p:spPr bwMode="auto">
          <a:xfrm>
            <a:off x="6218238" y="6450013"/>
            <a:ext cx="2887662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1900" b="1">
                <a:solidFill>
                  <a:srgbClr val="78BDEA"/>
                </a:solidFill>
              </a:rPr>
              <a:t>#Habitat</a:t>
            </a:r>
            <a:r>
              <a:rPr lang="fr-FR" altLang="fr-FR" sz="1900"/>
              <a:t> </a:t>
            </a:r>
            <a:r>
              <a:rPr lang="fr-FR" altLang="fr-FR" sz="1900" b="1">
                <a:solidFill>
                  <a:srgbClr val="EF789C"/>
                </a:solidFill>
              </a:rPr>
              <a:t>#Social</a:t>
            </a:r>
            <a:r>
              <a:rPr lang="fr-FR" altLang="fr-FR" sz="1900"/>
              <a:t> </a:t>
            </a:r>
            <a:r>
              <a:rPr lang="fr-FR" altLang="fr-FR" sz="1900" b="1">
                <a:solidFill>
                  <a:srgbClr val="FBDA77"/>
                </a:solidFill>
              </a:rPr>
              <a:t>#Media</a:t>
            </a:r>
            <a:endParaRPr lang="fr-FR" altLang="fr-FR" sz="190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>
            <p:ph type="title"/>
          </p:nvPr>
        </p:nvSpPr>
        <p:spPr>
          <a:xfrm>
            <a:off x="3419475" y="187325"/>
            <a:ext cx="5557838" cy="868363"/>
          </a:xfrm>
        </p:spPr>
        <p:txBody>
          <a:bodyPr/>
          <a:lstStyle/>
          <a:p>
            <a:pPr eaLnBrk="1"/>
            <a:r>
              <a:rPr lang="fr-FR" altLang="fr-FR" smtClean="0">
                <a:solidFill>
                  <a:srgbClr val="78BEE9"/>
                </a:solidFill>
              </a:rPr>
              <a:t>LES RESEAUX SOCIAUX</a:t>
            </a:r>
          </a:p>
        </p:txBody>
      </p:sp>
      <p:sp>
        <p:nvSpPr>
          <p:cNvPr id="12291" name="Rectangle 2"/>
          <p:cNvSpPr>
            <a:spLocks noChangeArrowheads="1"/>
          </p:cNvSpPr>
          <p:nvPr>
            <p:ph type="body" sz="quarter" idx="1"/>
          </p:nvPr>
        </p:nvSpPr>
        <p:spPr>
          <a:xfrm>
            <a:off x="3490913" y="1266825"/>
            <a:ext cx="5521325" cy="741363"/>
          </a:xfrm>
        </p:spPr>
        <p:txBody>
          <a:bodyPr/>
          <a:lstStyle/>
          <a:p>
            <a:pPr marL="0" indent="0" eaLnBrk="1"/>
            <a:r>
              <a:rPr lang="fr-FR" altLang="fr-FR" sz="1400" smtClean="0">
                <a:solidFill>
                  <a:srgbClr val="78BEE9"/>
                </a:solidFill>
              </a:rPr>
              <a:t>Quelles utilisations pour les OPH ?</a:t>
            </a:r>
          </a:p>
        </p:txBody>
      </p:sp>
      <p:pic>
        <p:nvPicPr>
          <p:cNvPr id="12292" name="Picture 3" descr="imag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2320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3490913" y="1195388"/>
            <a:ext cx="5832475" cy="0"/>
          </a:xfrm>
          <a:prstGeom prst="line">
            <a:avLst/>
          </a:prstGeom>
          <a:noFill/>
          <a:ln w="63500">
            <a:solidFill>
              <a:srgbClr val="81C6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fr-FR"/>
          </a:p>
        </p:txBody>
      </p:sp>
      <p:sp>
        <p:nvSpPr>
          <p:cNvPr id="12294" name="Rectangle 5"/>
          <p:cNvSpPr>
            <a:spLocks/>
          </p:cNvSpPr>
          <p:nvPr/>
        </p:nvSpPr>
        <p:spPr bwMode="auto">
          <a:xfrm>
            <a:off x="3011488" y="2290763"/>
            <a:ext cx="5967412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2000" b="1">
                <a:solidFill>
                  <a:srgbClr val="FBDA77"/>
                </a:solidFill>
              </a:rPr>
              <a:t>SERVICE CLIENTS</a:t>
            </a:r>
            <a:br>
              <a:rPr lang="fr-FR" altLang="fr-FR" sz="2000" b="1">
                <a:solidFill>
                  <a:srgbClr val="FBDA77"/>
                </a:solidFill>
              </a:rPr>
            </a:br>
            <a:r>
              <a:rPr lang="fr-FR" altLang="fr-FR" sz="2000"/>
              <a:t> </a:t>
            </a:r>
          </a:p>
          <a:p>
            <a:pPr eaLnBrk="1"/>
            <a:r>
              <a:rPr lang="fr-FR" altLang="fr-FR" sz="2000"/>
              <a:t>Service Après Vente</a:t>
            </a:r>
          </a:p>
          <a:p>
            <a:pPr eaLnBrk="1"/>
            <a:r>
              <a:rPr lang="fr-FR" altLang="fr-FR" sz="2000"/>
              <a:t>Réponses à des demandes, </a:t>
            </a:r>
          </a:p>
          <a:p>
            <a:pPr eaLnBrk="1"/>
            <a:r>
              <a:rPr lang="fr-FR" altLang="fr-FR" sz="2000"/>
              <a:t>Suivi de dossiers, </a:t>
            </a:r>
            <a:br>
              <a:rPr lang="fr-FR" altLang="fr-FR" sz="2000"/>
            </a:br>
            <a:r>
              <a:rPr lang="fr-FR" altLang="fr-FR" sz="2000"/>
              <a:t>Déclarations, </a:t>
            </a:r>
            <a:br>
              <a:rPr lang="fr-FR" altLang="fr-FR" sz="2000"/>
            </a:br>
            <a:r>
              <a:rPr lang="fr-FR" altLang="fr-FR" sz="2000"/>
              <a:t>mais aussi réponses à des avis et/ou commentaires</a:t>
            </a:r>
            <a:br>
              <a:rPr lang="fr-FR" altLang="fr-FR" sz="2000"/>
            </a:br>
            <a:endParaRPr lang="fr-FR" altLang="fr-FR" sz="2000"/>
          </a:p>
          <a:p>
            <a:pPr eaLnBrk="1"/>
            <a:r>
              <a:rPr lang="fr-FR" altLang="fr-FR">
                <a:solidFill>
                  <a:srgbClr val="78BDEA"/>
                </a:solidFill>
              </a:rPr>
              <a:t>Outils &amp; Plateformes // Organisation Interne // </a:t>
            </a:r>
            <a:br>
              <a:rPr lang="fr-FR" altLang="fr-FR">
                <a:solidFill>
                  <a:srgbClr val="78BDEA"/>
                </a:solidFill>
              </a:rPr>
            </a:br>
            <a:r>
              <a:rPr lang="fr-FR" altLang="fr-FR">
                <a:solidFill>
                  <a:srgbClr val="78BDEA"/>
                </a:solidFill>
              </a:rPr>
              <a:t>Connecteurs au SI interne</a:t>
            </a:r>
          </a:p>
        </p:txBody>
      </p:sp>
      <p:sp>
        <p:nvSpPr>
          <p:cNvPr id="12295" name="Rectangle 6"/>
          <p:cNvSpPr>
            <a:spLocks/>
          </p:cNvSpPr>
          <p:nvPr/>
        </p:nvSpPr>
        <p:spPr bwMode="auto">
          <a:xfrm>
            <a:off x="6218238" y="6450013"/>
            <a:ext cx="2887662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Franklin Gothic Book" pitchFamily="34" charset="0"/>
                <a:ea typeface="Franklin Gothic Book" pitchFamily="34" charset="0"/>
                <a:cs typeface="Franklin Gothic Book" pitchFamily="34" charset="0"/>
                <a:sym typeface="Franklin Gothic Book" pitchFamily="34" charset="0"/>
              </a:defRPr>
            </a:lvl9pPr>
          </a:lstStyle>
          <a:p>
            <a:pPr eaLnBrk="1"/>
            <a:r>
              <a:rPr lang="fr-FR" altLang="fr-FR" sz="1900" b="1">
                <a:solidFill>
                  <a:srgbClr val="78BDEA"/>
                </a:solidFill>
              </a:rPr>
              <a:t>#Habitat</a:t>
            </a:r>
            <a:r>
              <a:rPr lang="fr-FR" altLang="fr-FR" sz="1900"/>
              <a:t> </a:t>
            </a:r>
            <a:r>
              <a:rPr lang="fr-FR" altLang="fr-FR" sz="1900" b="1">
                <a:solidFill>
                  <a:srgbClr val="EF789C"/>
                </a:solidFill>
              </a:rPr>
              <a:t>#Social</a:t>
            </a:r>
            <a:r>
              <a:rPr lang="fr-FR" altLang="fr-FR" sz="1900"/>
              <a:t> </a:t>
            </a:r>
            <a:r>
              <a:rPr lang="fr-FR" altLang="fr-FR" sz="1900" b="1">
                <a:solidFill>
                  <a:srgbClr val="FBDA77"/>
                </a:solidFill>
              </a:rPr>
              <a:t>#Media</a:t>
            </a:r>
            <a:endParaRPr lang="fr-FR" altLang="fr-FR" sz="190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ngles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97B7E"/>
      </a:accent1>
      <a:accent2>
        <a:srgbClr val="F2799C"/>
      </a:accent2>
      <a:accent3>
        <a:srgbClr val="FFFFFF"/>
      </a:accent3>
      <a:accent4>
        <a:srgbClr val="000000"/>
      </a:accent4>
      <a:accent5>
        <a:srgbClr val="BEBFC0"/>
      </a:accent5>
      <a:accent6>
        <a:srgbClr val="DB6D8D"/>
      </a:accent6>
      <a:hlink>
        <a:srgbClr val="0000FF"/>
      </a:hlink>
      <a:folHlink>
        <a:srgbClr val="FF00FF"/>
      </a:folHlink>
    </a:clrScheme>
    <a:fontScheme name="Angles">
      <a:majorFont>
        <a:latin typeface="Franklin Gothic Medium"/>
        <a:ea typeface="Franklin Gothic Medium"/>
        <a:cs typeface="Franklin Gothic Medium"/>
      </a:majorFont>
      <a:minorFont>
        <a:latin typeface="Franklin Gothic Book"/>
        <a:ea typeface="Franklin Gothic Book"/>
        <a:cs typeface="Franklin Gothic Boo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anklin Gothic Book" pitchFamily="34" charset="0"/>
            <a:ea typeface="Franklin Gothic Book" pitchFamily="34" charset="0"/>
            <a:cs typeface="Franklin Gothic Book" pitchFamily="34" charset="0"/>
            <a:sym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anklin Gothic Book" pitchFamily="34" charset="0"/>
            <a:ea typeface="Franklin Gothic Book" pitchFamily="34" charset="0"/>
            <a:cs typeface="Franklin Gothic Book" pitchFamily="34" charset="0"/>
            <a:sym typeface="Franklin Gothic Book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Angles - Image avec légend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97B7E"/>
      </a:accent1>
      <a:accent2>
        <a:srgbClr val="F2799C"/>
      </a:accent2>
      <a:accent3>
        <a:srgbClr val="FFFFFF"/>
      </a:accent3>
      <a:accent4>
        <a:srgbClr val="000000"/>
      </a:accent4>
      <a:accent5>
        <a:srgbClr val="BEBFC0"/>
      </a:accent5>
      <a:accent6>
        <a:srgbClr val="DB6D8D"/>
      </a:accent6>
      <a:hlink>
        <a:srgbClr val="0000FF"/>
      </a:hlink>
      <a:folHlink>
        <a:srgbClr val="FF00FF"/>
      </a:folHlink>
    </a:clrScheme>
    <a:fontScheme name="Angles - Image avec légende">
      <a:majorFont>
        <a:latin typeface="Franklin Gothic Medium"/>
        <a:ea typeface="Franklin Gothic Medium"/>
        <a:cs typeface="Franklin Gothic Medium"/>
      </a:majorFont>
      <a:minorFont>
        <a:latin typeface="Franklin Gothic Book"/>
        <a:ea typeface="Franklin Gothic Book"/>
        <a:cs typeface="Franklin Gothic Boo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anklin Gothic Book" pitchFamily="34" charset="0"/>
            <a:ea typeface="Franklin Gothic Book" pitchFamily="34" charset="0"/>
            <a:cs typeface="Franklin Gothic Book" pitchFamily="34" charset="0"/>
            <a:sym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anklin Gothic Book" pitchFamily="34" charset="0"/>
            <a:ea typeface="Franklin Gothic Book" pitchFamily="34" charset="0"/>
            <a:cs typeface="Franklin Gothic Book" pitchFamily="34" charset="0"/>
            <a:sym typeface="Franklin Gothic Book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Angles - Diapositive de titr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97B7E"/>
      </a:accent1>
      <a:accent2>
        <a:srgbClr val="F2799C"/>
      </a:accent2>
      <a:accent3>
        <a:srgbClr val="FFFFFF"/>
      </a:accent3>
      <a:accent4>
        <a:srgbClr val="000000"/>
      </a:accent4>
      <a:accent5>
        <a:srgbClr val="BEBFC0"/>
      </a:accent5>
      <a:accent6>
        <a:srgbClr val="DB6D8D"/>
      </a:accent6>
      <a:hlink>
        <a:srgbClr val="0000FF"/>
      </a:hlink>
      <a:folHlink>
        <a:srgbClr val="FF00FF"/>
      </a:folHlink>
    </a:clrScheme>
    <a:fontScheme name="Angles - Diapositive de titre">
      <a:majorFont>
        <a:latin typeface="Franklin Gothic Medium"/>
        <a:ea typeface="Franklin Gothic Medium"/>
        <a:cs typeface="Franklin Gothic Medium"/>
      </a:majorFont>
      <a:minorFont>
        <a:latin typeface="Franklin Gothic Book"/>
        <a:ea typeface="Franklin Gothic Book"/>
        <a:cs typeface="Franklin Gothic Boo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anklin Gothic Book" pitchFamily="34" charset="0"/>
            <a:ea typeface="Franklin Gothic Book" pitchFamily="34" charset="0"/>
            <a:cs typeface="Franklin Gothic Book" pitchFamily="34" charset="0"/>
            <a:sym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anklin Gothic Book" pitchFamily="34" charset="0"/>
            <a:ea typeface="Franklin Gothic Book" pitchFamily="34" charset="0"/>
            <a:cs typeface="Franklin Gothic Book" pitchFamily="34" charset="0"/>
            <a:sym typeface="Franklin Gothic Book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97B7E"/>
      </a:accent1>
      <a:accent2>
        <a:srgbClr val="F2799C"/>
      </a:accent2>
      <a:accent3>
        <a:srgbClr val="FFFFFF"/>
      </a:accent3>
      <a:accent4>
        <a:srgbClr val="000000"/>
      </a:accent4>
      <a:accent5>
        <a:srgbClr val="BEBFC0"/>
      </a:accent5>
      <a:accent6>
        <a:srgbClr val="DB6D8D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Affichage à l'écran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Franklin Gothic Book</vt:lpstr>
      <vt:lpstr>Arial</vt:lpstr>
      <vt:lpstr>Franklin Gothic Medium</vt:lpstr>
      <vt:lpstr>Calibri</vt:lpstr>
      <vt:lpstr>Angles</vt:lpstr>
      <vt:lpstr>Angles - Image avec légende</vt:lpstr>
      <vt:lpstr>Angles - Diapositive de titre</vt:lpstr>
      <vt:lpstr>Présentation PowerPoint</vt:lpstr>
      <vt:lpstr>A PROPOS</vt:lpstr>
      <vt:lpstr>LES RESEAUX SOCIAUX</vt:lpstr>
      <vt:lpstr>LES RESEAUX SOCIAUX</vt:lpstr>
      <vt:lpstr>LES RESEAUX SOCIAUX</vt:lpstr>
      <vt:lpstr>LES RESEAUX SOCIAUX</vt:lpstr>
      <vt:lpstr>LES RESEAUX SOCIAUX</vt:lpstr>
      <vt:lpstr>LES RESEAUX SOCIAUX</vt:lpstr>
      <vt:lpstr>LES RESEAUX SOCIAUX</vt:lpstr>
      <vt:lpstr>LES RESEAUX SOCIAUX</vt:lpstr>
      <vt:lpstr>LES RESEAUX SOCIAUX</vt:lpstr>
      <vt:lpstr>LES RESEAUX SOCIAUX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CONGRES</dc:creator>
  <cp:lastModifiedBy>Virginie PILLET</cp:lastModifiedBy>
  <cp:revision>1</cp:revision>
  <dcterms:modified xsi:type="dcterms:W3CDTF">2016-07-20T12:00:01Z</dcterms:modified>
</cp:coreProperties>
</file>