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10079038" cy="7559675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4301543" cy="341064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807" y="2"/>
            <a:ext cx="4301543" cy="341064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r">
              <a:defRPr sz="1200"/>
            </a:lvl1pPr>
          </a:lstStyle>
          <a:p>
            <a:fld id="{51213F1F-989D-4253-902A-FFC82FD0F338}" type="datetimeFigureOut">
              <a:rPr lang="fr-FR" smtClean="0"/>
              <a:t>25/04/2022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8" rIns="91413" bIns="45708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5" y="3271387"/>
            <a:ext cx="7941310" cy="2676585"/>
          </a:xfrm>
          <a:prstGeom prst="rect">
            <a:avLst/>
          </a:prstGeom>
        </p:spPr>
        <p:txBody>
          <a:bodyPr vert="horz" lIns="91413" tIns="45708" rIns="91413" bIns="457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7" y="6456616"/>
            <a:ext cx="4301543" cy="341064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807" y="6456616"/>
            <a:ext cx="4301543" cy="341064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r">
              <a:defRPr sz="1200"/>
            </a:lvl1pPr>
          </a:lstStyle>
          <a:p>
            <a:fld id="{0B2D9966-8C67-47F1-B14F-D2AA601E97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556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554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647772" algn="l" defTabSz="129554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1295545" algn="l" defTabSz="129554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943317" algn="l" defTabSz="129554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2591091" algn="l" defTabSz="129554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3238863" algn="l" defTabSz="129554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3886636" algn="l" defTabSz="129554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4534408" algn="l" defTabSz="129554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5182180" algn="l" defTabSz="129554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928" y="1237197"/>
            <a:ext cx="8567182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880" y="3970580"/>
            <a:ext cx="755927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4A65-0161-410E-B819-D5451F1E8EAB}" type="datetimeFigureOut">
              <a:rPr lang="fr-FR" smtClean="0"/>
              <a:t>25/04/2022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ADD2-9771-44EC-AC1C-D98B6EE2B0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61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4A65-0161-410E-B819-D5451F1E8EAB}" type="datetimeFigureOut">
              <a:rPr lang="fr-FR" smtClean="0"/>
              <a:t>25/04/2022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ADD2-9771-44EC-AC1C-D98B6EE2B0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45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2812" y="402483"/>
            <a:ext cx="2173293" cy="6406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934" y="402483"/>
            <a:ext cx="6393890" cy="64064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4A65-0161-410E-B819-D5451F1E8EAB}" type="datetimeFigureOut">
              <a:rPr lang="fr-FR" smtClean="0"/>
              <a:t>25/04/2022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ADD2-9771-44EC-AC1C-D98B6EE2B0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49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4A65-0161-410E-B819-D5451F1E8EAB}" type="datetimeFigureOut">
              <a:rPr lang="fr-FR" smtClean="0"/>
              <a:t>25/04/2022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ADD2-9771-44EC-AC1C-D98B6EE2B0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8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85" y="1884671"/>
            <a:ext cx="8693170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85" y="5059035"/>
            <a:ext cx="8693170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4A65-0161-410E-B819-D5451F1E8EAB}" type="datetimeFigureOut">
              <a:rPr lang="fr-FR" smtClean="0"/>
              <a:t>25/04/2022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ADD2-9771-44EC-AC1C-D98B6EE2B0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7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934" y="2012414"/>
            <a:ext cx="4283591" cy="479654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513" y="2012414"/>
            <a:ext cx="4283591" cy="479654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4A65-0161-410E-B819-D5451F1E8EAB}" type="datetimeFigureOut">
              <a:rPr lang="fr-FR" smtClean="0"/>
              <a:t>25/04/2022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ADD2-9771-44EC-AC1C-D98B6EE2B0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55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7" y="402484"/>
            <a:ext cx="8693170" cy="14611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248" y="1853171"/>
            <a:ext cx="42639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248" y="2761381"/>
            <a:ext cx="4263905" cy="40615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514" y="1853171"/>
            <a:ext cx="428490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514" y="2761381"/>
            <a:ext cx="4284904" cy="40615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4A65-0161-410E-B819-D5451F1E8EAB}" type="datetimeFigureOut">
              <a:rPr lang="fr-FR" smtClean="0"/>
              <a:t>25/04/2022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ADD2-9771-44EC-AC1C-D98B6EE2B0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192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4A65-0161-410E-B819-D5451F1E8EAB}" type="datetimeFigureOut">
              <a:rPr lang="fr-FR" smtClean="0"/>
              <a:t>25/04/2022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ADD2-9771-44EC-AC1C-D98B6EE2B0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657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4A65-0161-410E-B819-D5451F1E8EAB}" type="datetimeFigureOut">
              <a:rPr lang="fr-FR" smtClean="0"/>
              <a:t>25/04/2022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ADD2-9771-44EC-AC1C-D98B6EE2B0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88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7" y="503978"/>
            <a:ext cx="325075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904" y="1088455"/>
            <a:ext cx="5102513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247" y="2267902"/>
            <a:ext cx="325075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4A65-0161-410E-B819-D5451F1E8EAB}" type="datetimeFigureOut">
              <a:rPr lang="fr-FR" smtClean="0"/>
              <a:t>25/04/2022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ADD2-9771-44EC-AC1C-D98B6EE2B0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148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7" y="503978"/>
            <a:ext cx="325075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4904" y="1088455"/>
            <a:ext cx="5102513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247" y="2267902"/>
            <a:ext cx="325075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4A65-0161-410E-B819-D5451F1E8EAB}" type="datetimeFigureOut">
              <a:rPr lang="fr-FR" smtClean="0"/>
              <a:t>25/04/2022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ADD2-9771-44EC-AC1C-D98B6EE2B0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846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934" y="402484"/>
            <a:ext cx="869317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934" y="2012414"/>
            <a:ext cx="869317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934" y="7006700"/>
            <a:ext cx="226778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74A65-0161-410E-B819-D5451F1E8EAB}" type="datetimeFigureOut">
              <a:rPr lang="fr-FR" smtClean="0"/>
              <a:t>25/04/2022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8682" y="7006700"/>
            <a:ext cx="340167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8320" y="7006700"/>
            <a:ext cx="226778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ADD2-9771-44EC-AC1C-D98B6EE2B0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77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681" y="5934910"/>
            <a:ext cx="1277033" cy="11950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211" y="5426137"/>
            <a:ext cx="1351208" cy="6918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932" y="247502"/>
            <a:ext cx="1155375" cy="11803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470" y="507635"/>
            <a:ext cx="2391363" cy="6179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7526" y="401009"/>
            <a:ext cx="831244" cy="8312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47167" y="1598429"/>
            <a:ext cx="3019094" cy="56169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/>
            <a:r>
              <a:rPr lang="fr-F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 N V I T A T I O 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295057" y="2768638"/>
            <a:ext cx="2630373" cy="339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8" dirty="0"/>
          </a:p>
        </p:txBody>
      </p:sp>
      <p:sp>
        <p:nvSpPr>
          <p:cNvPr id="16" name="ZoneTexte 15"/>
          <p:cNvSpPr txBox="1"/>
          <p:nvPr/>
        </p:nvSpPr>
        <p:spPr>
          <a:xfrm>
            <a:off x="6412617" y="2330733"/>
            <a:ext cx="2888195" cy="132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8" b="1" dirty="0">
                <a:solidFill>
                  <a:srgbClr val="333399"/>
                </a:solidFill>
              </a:rPr>
              <a:t>5</a:t>
            </a:r>
            <a:r>
              <a:rPr lang="fr-FR" sz="1608" b="1" baseline="30000" dirty="0">
                <a:solidFill>
                  <a:srgbClr val="333399"/>
                </a:solidFill>
              </a:rPr>
              <a:t>ème</a:t>
            </a:r>
            <a:r>
              <a:rPr lang="fr-FR" sz="1608" b="1" dirty="0">
                <a:solidFill>
                  <a:srgbClr val="333399"/>
                </a:solidFill>
              </a:rPr>
              <a:t> Rencontre Nationale des Directeurs </a:t>
            </a:r>
            <a:r>
              <a:rPr lang="fr-FR" sz="1608" b="1" dirty="0" smtClean="0">
                <a:solidFill>
                  <a:srgbClr val="333399"/>
                </a:solidFill>
              </a:rPr>
              <a:t>Généraux</a:t>
            </a:r>
            <a:br>
              <a:rPr lang="fr-FR" sz="1608" b="1" dirty="0" smtClean="0">
                <a:solidFill>
                  <a:srgbClr val="333399"/>
                </a:solidFill>
              </a:rPr>
            </a:br>
            <a:endParaRPr lang="fr-FR" sz="1608" b="1" dirty="0">
              <a:solidFill>
                <a:srgbClr val="333399"/>
              </a:solidFill>
            </a:endParaRPr>
          </a:p>
          <a:p>
            <a:pPr algn="ctr"/>
            <a:r>
              <a:rPr lang="fr-FR" sz="1608" b="1" dirty="0">
                <a:solidFill>
                  <a:srgbClr val="333399"/>
                </a:solidFill>
              </a:rPr>
              <a:t>Mercredi 1</a:t>
            </a:r>
            <a:r>
              <a:rPr lang="fr-FR" sz="1608" b="1" baseline="30000" dirty="0">
                <a:solidFill>
                  <a:srgbClr val="333399"/>
                </a:solidFill>
              </a:rPr>
              <a:t>er</a:t>
            </a:r>
            <a:r>
              <a:rPr lang="fr-FR" sz="1608" b="1" dirty="0">
                <a:solidFill>
                  <a:srgbClr val="333399"/>
                </a:solidFill>
              </a:rPr>
              <a:t> juin </a:t>
            </a:r>
            <a:r>
              <a:rPr lang="fr-FR" sz="1608" b="1" dirty="0" smtClean="0">
                <a:solidFill>
                  <a:srgbClr val="333399"/>
                </a:solidFill>
              </a:rPr>
              <a:t>2022</a:t>
            </a:r>
            <a:endParaRPr lang="fr-FR" sz="1608" b="1" dirty="0">
              <a:solidFill>
                <a:srgbClr val="333399"/>
              </a:solidFill>
            </a:endParaRPr>
          </a:p>
          <a:p>
            <a:endParaRPr lang="fr-FR" sz="1608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419" y="6354425"/>
            <a:ext cx="769462" cy="78516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4375" y="6561825"/>
            <a:ext cx="1444877" cy="37036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8613" y="6479521"/>
            <a:ext cx="539544" cy="53497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83715" y="312271"/>
            <a:ext cx="29321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900" dirty="0">
                <a:solidFill>
                  <a:prstClr val="black"/>
                </a:solidFill>
              </a:rPr>
              <a:t>Immeuble BPCE (Caisse d’Epargne)</a:t>
            </a:r>
            <a:br>
              <a:rPr lang="fr-FR" sz="900" dirty="0">
                <a:solidFill>
                  <a:prstClr val="black"/>
                </a:solidFill>
              </a:rPr>
            </a:br>
            <a:r>
              <a:rPr lang="fr-FR" sz="900" dirty="0">
                <a:solidFill>
                  <a:prstClr val="black"/>
                </a:solidFill>
              </a:rPr>
              <a:t>50 Avenue Pierre Mendès France</a:t>
            </a:r>
            <a:br>
              <a:rPr lang="fr-FR" sz="900" dirty="0">
                <a:solidFill>
                  <a:prstClr val="black"/>
                </a:solidFill>
              </a:rPr>
            </a:br>
            <a:r>
              <a:rPr lang="fr-FR" sz="900" dirty="0">
                <a:solidFill>
                  <a:prstClr val="black"/>
                </a:solidFill>
              </a:rPr>
              <a:t>75013 PARIS</a:t>
            </a:r>
          </a:p>
        </p:txBody>
      </p:sp>
      <p:sp>
        <p:nvSpPr>
          <p:cNvPr id="12" name="ZoneTexte 11"/>
          <p:cNvSpPr txBox="1"/>
          <p:nvPr/>
        </p:nvSpPr>
        <p:spPr>
          <a:xfrm rot="19461962">
            <a:off x="5819110" y="6046023"/>
            <a:ext cx="1360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Perspectives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942681" y="3774601"/>
            <a:ext cx="3691880" cy="10618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050" b="1" dirty="0">
                <a:latin typeface="Engravers MT" panose="02090707080505020304" pitchFamily="18" charset="0"/>
              </a:rPr>
              <a:t>La financiarisation du logement social est-elle irrémédiablement engagée ?</a:t>
            </a:r>
          </a:p>
          <a:p>
            <a:pPr algn="just"/>
            <a:r>
              <a:rPr lang="fr-FR" sz="1050" b="1" dirty="0">
                <a:latin typeface="Engravers MT" panose="02090707080505020304" pitchFamily="18" charset="0"/>
              </a:rPr>
              <a:t/>
            </a:r>
            <a:br>
              <a:rPr lang="fr-FR" sz="1050" b="1" dirty="0">
                <a:latin typeface="Engravers MT" panose="02090707080505020304" pitchFamily="18" charset="0"/>
              </a:rPr>
            </a:br>
            <a:r>
              <a:rPr lang="fr-FR" sz="1050" b="1" dirty="0">
                <a:latin typeface="Engravers MT" panose="02090707080505020304" pitchFamily="18" charset="0"/>
              </a:rPr>
              <a:t>Perspectives HLM – le calme avant la </a:t>
            </a:r>
            <a:r>
              <a:rPr lang="fr-FR" sz="1050" b="1" dirty="0" smtClean="0">
                <a:latin typeface="Engravers MT" panose="02090707080505020304" pitchFamily="18" charset="0"/>
              </a:rPr>
              <a:t>tempête ?</a:t>
            </a:r>
            <a:endParaRPr lang="fr-FR" sz="1050" b="1" dirty="0">
              <a:latin typeface="Engravers MT" panose="020907070805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9103" y="6232358"/>
            <a:ext cx="22454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Immeuble BPCE (Caisse d’Epargne)</a:t>
            </a:r>
            <a:br>
              <a:rPr lang="fr-FR" sz="1100" dirty="0"/>
            </a:br>
            <a:r>
              <a:rPr lang="fr-FR" sz="1100" dirty="0"/>
              <a:t>50 Avenue Pierre Mendès France</a:t>
            </a:r>
            <a:br>
              <a:rPr lang="fr-FR" sz="1100" dirty="0"/>
            </a:br>
            <a:r>
              <a:rPr lang="fr-FR" sz="1100" dirty="0"/>
              <a:t>75013 PARIS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7641" y="1044229"/>
            <a:ext cx="5045328" cy="3091500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H="1" flipV="1">
            <a:off x="1170432" y="3447288"/>
            <a:ext cx="374904" cy="115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609344" y="4462272"/>
            <a:ext cx="1956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Immeuble BPCE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59101" y="5050186"/>
            <a:ext cx="4446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Accès métro : Lignes 6, 7, 10 et 14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440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81" y="383024"/>
            <a:ext cx="3785945" cy="68586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5128" y="1443599"/>
            <a:ext cx="4678361" cy="1203330"/>
          </a:xfrm>
          <a:noFill/>
          <a:ln w="254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1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financiarisation du logement social </a:t>
            </a:r>
            <a:r>
              <a:rPr lang="fr-FR" sz="1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est-elle irrémédiablement </a:t>
            </a:r>
            <a:r>
              <a:rPr lang="fr-FR" sz="1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engagée </a:t>
            </a:r>
            <a:r>
              <a:rPr lang="fr-FR" sz="1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br>
              <a:rPr lang="fr-FR" sz="1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fr-FR" sz="1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fr-FR" sz="1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fr-FR" sz="1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Perspectives HLM – le calme avant la </a:t>
            </a:r>
            <a:r>
              <a:rPr lang="fr-FR" sz="1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tempête ?</a:t>
            </a:r>
            <a:endParaRPr lang="fr-FR" sz="1800" dirty="0">
              <a:ln w="952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737365" y="5047020"/>
            <a:ext cx="4263240" cy="22133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900" dirty="0">
                <a:solidFill>
                  <a:schemeClr val="accent2">
                    <a:lumMod val="50000"/>
                  </a:schemeClr>
                </a:solidFill>
              </a:rPr>
              <a:t>Coupon-réponse</a:t>
            </a:r>
          </a:p>
          <a:p>
            <a:pPr marL="0" indent="0" algn="ctr">
              <a:buNone/>
            </a:pPr>
            <a:r>
              <a:rPr lang="fr-FR" sz="900" dirty="0"/>
              <a:t>5</a:t>
            </a:r>
            <a:r>
              <a:rPr lang="fr-FR" sz="900" baseline="30000" dirty="0"/>
              <a:t>ème</a:t>
            </a:r>
            <a:r>
              <a:rPr lang="fr-FR" sz="900" dirty="0"/>
              <a:t> rencontre Nationale des Directeurs Généraux</a:t>
            </a:r>
            <a:br>
              <a:rPr lang="fr-FR" sz="900" dirty="0"/>
            </a:br>
            <a:r>
              <a:rPr lang="fr-FR" sz="900" dirty="0" smtClean="0"/>
              <a:t>le </a:t>
            </a:r>
            <a:r>
              <a:rPr lang="fr-FR" sz="900" dirty="0"/>
              <a:t>mercredi 1</a:t>
            </a:r>
            <a:r>
              <a:rPr lang="fr-FR" sz="900" baseline="30000" dirty="0"/>
              <a:t>er</a:t>
            </a:r>
            <a:r>
              <a:rPr lang="fr-FR" sz="900" dirty="0"/>
              <a:t> juin 2022 à </a:t>
            </a:r>
          </a:p>
          <a:p>
            <a:pPr marL="0" indent="0">
              <a:buNone/>
            </a:pPr>
            <a:r>
              <a:rPr lang="fr-FR" sz="900" dirty="0"/>
              <a:t>NOM</a:t>
            </a:r>
            <a:r>
              <a:rPr lang="fr-FR" sz="900" dirty="0" smtClean="0"/>
              <a:t>……………………………………………………………………….</a:t>
            </a:r>
            <a:r>
              <a:rPr lang="fr-FR" sz="900" dirty="0"/>
              <a:t>Prénom</a:t>
            </a:r>
            <a:r>
              <a:rPr lang="fr-FR" sz="900" dirty="0" smtClean="0"/>
              <a:t>…………………………………………</a:t>
            </a:r>
            <a:endParaRPr lang="fr-FR" sz="900" dirty="0"/>
          </a:p>
          <a:p>
            <a:pPr marL="0" indent="0">
              <a:buNone/>
            </a:pPr>
            <a:r>
              <a:rPr lang="fr-FR" sz="900" dirty="0"/>
              <a:t>SOCIETE</a:t>
            </a:r>
            <a:r>
              <a:rPr lang="fr-FR" sz="900" dirty="0" smtClean="0"/>
              <a:t>…………………………………………………………………………………………….………………………….</a:t>
            </a:r>
            <a:endParaRPr lang="fr-FR" sz="900" dirty="0"/>
          </a:p>
          <a:p>
            <a:pPr marL="0" indent="0">
              <a:buNone/>
            </a:pPr>
            <a:r>
              <a:rPr lang="fr-FR" sz="900" dirty="0"/>
              <a:t>Téléphone ou mail </a:t>
            </a:r>
            <a:r>
              <a:rPr lang="fr-FR" sz="900" dirty="0" smtClean="0"/>
              <a:t>……………………………………………..………………………………………………………..</a:t>
            </a:r>
            <a:endParaRPr lang="fr-FR" sz="900" dirty="0"/>
          </a:p>
          <a:p>
            <a:pPr marL="0" indent="0">
              <a:buNone/>
            </a:pPr>
            <a:r>
              <a:rPr lang="fr-FR" sz="900" dirty="0"/>
              <a:t>                            </a:t>
            </a:r>
            <a:r>
              <a:rPr lang="fr-FR" sz="900" dirty="0" smtClean="0"/>
              <a:t>Participera</a:t>
            </a:r>
            <a:r>
              <a:rPr lang="fr-FR" sz="900" dirty="0"/>
              <a:t>	</a:t>
            </a:r>
            <a:r>
              <a:rPr lang="fr-FR" sz="900" dirty="0" smtClean="0"/>
              <a:t>                            Ne </a:t>
            </a:r>
            <a:r>
              <a:rPr lang="fr-FR" sz="900" dirty="0"/>
              <a:t>participera pas</a:t>
            </a:r>
          </a:p>
          <a:p>
            <a:pPr marL="0" indent="0" algn="just">
              <a:buNone/>
            </a:pPr>
            <a:r>
              <a:rPr lang="fr-FR" sz="900" dirty="0" smtClean="0"/>
              <a:t>Bulletin </a:t>
            </a:r>
            <a:r>
              <a:rPr lang="fr-FR" sz="900" dirty="0"/>
              <a:t>d’inscription à retourner </a:t>
            </a:r>
            <a:r>
              <a:rPr lang="fr-FR" sz="1100" b="1" dirty="0"/>
              <a:t>au plus tard </a:t>
            </a:r>
            <a:r>
              <a:rPr lang="fr-FR" sz="1100" b="1" dirty="0" smtClean="0"/>
              <a:t>le 16 MAI </a:t>
            </a:r>
            <a:r>
              <a:rPr lang="fr-FR" sz="900" dirty="0" smtClean="0"/>
              <a:t>accompagné </a:t>
            </a:r>
            <a:r>
              <a:rPr lang="fr-FR" sz="900" dirty="0"/>
              <a:t>de votre règlement </a:t>
            </a:r>
            <a:r>
              <a:rPr lang="fr-FR" sz="900" dirty="0" smtClean="0"/>
              <a:t>de 75 € par </a:t>
            </a:r>
            <a:r>
              <a:rPr lang="fr-FR" sz="900" dirty="0"/>
              <a:t>personne à l’ordre de la Fédération Nationale des Directeurs d’OPH </a:t>
            </a:r>
            <a:r>
              <a:rPr lang="fr-FR" sz="900" dirty="0" smtClean="0"/>
              <a:t> à  la FNDOPH </a:t>
            </a:r>
            <a:r>
              <a:rPr lang="fr-FR" sz="900" dirty="0"/>
              <a:t>– HABITAT 76 – 144 BD DE STRASBOURG – 76000 LE </a:t>
            </a:r>
            <a:r>
              <a:rPr lang="fr-FR" sz="900" dirty="0" smtClean="0"/>
              <a:t>HAVRE</a:t>
            </a:r>
            <a:endParaRPr lang="fr-FR" sz="900" dirty="0"/>
          </a:p>
          <a:p>
            <a:pPr marL="0" indent="0">
              <a:buNone/>
            </a:pPr>
            <a:endParaRPr lang="fr-FR" sz="9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675" y="4440540"/>
            <a:ext cx="532276" cy="5431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649" y="4521546"/>
            <a:ext cx="1280673" cy="3282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569" y="4525980"/>
            <a:ext cx="384285" cy="3810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09001" y="6509908"/>
            <a:ext cx="153956" cy="1189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8" dirty="0"/>
          </a:p>
        </p:txBody>
      </p:sp>
      <p:sp>
        <p:nvSpPr>
          <p:cNvPr id="14" name="Rectangle 13"/>
          <p:cNvSpPr/>
          <p:nvPr/>
        </p:nvSpPr>
        <p:spPr>
          <a:xfrm>
            <a:off x="8231918" y="6509908"/>
            <a:ext cx="153956" cy="1189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8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5822083" y="4289746"/>
            <a:ext cx="4093806" cy="6997"/>
          </a:xfrm>
          <a:prstGeom prst="line">
            <a:avLst/>
          </a:prstGeom>
          <a:ln cmpd="thickThin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8529" y="2767728"/>
            <a:ext cx="50139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h 30   Café d’accueil</a:t>
            </a:r>
          </a:p>
          <a:p>
            <a:endParaRPr lang="fr-F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59065"/>
              </p:ext>
            </p:extLst>
          </p:nvPr>
        </p:nvGraphicFramePr>
        <p:xfrm>
          <a:off x="102928" y="3275559"/>
          <a:ext cx="4633195" cy="3877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029">
                  <a:extLst>
                    <a:ext uri="{9D8B030D-6E8A-4147-A177-3AD203B41FA5}">
                      <a16:colId xmlns:a16="http://schemas.microsoft.com/office/drawing/2014/main" val="3640909800"/>
                    </a:ext>
                  </a:extLst>
                </a:gridCol>
                <a:gridCol w="3952166">
                  <a:extLst>
                    <a:ext uri="{9D8B030D-6E8A-4147-A177-3AD203B41FA5}">
                      <a16:colId xmlns:a16="http://schemas.microsoft.com/office/drawing/2014/main" val="807300299"/>
                    </a:ext>
                  </a:extLst>
                </a:gridCol>
              </a:tblGrid>
              <a:tr h="387705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h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h 15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0" normalizeH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h 45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0" normalizeH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0" normalizeH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0" normalizeH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0" normalizeH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b="0" normalizeH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h 45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0" normalizeH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400" b="0" normalizeH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400" b="0" normalizeH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Ouverture par les 3 Présidents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 d’accueil par les représentants du groupe Caisse d’Epargne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normalizeH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financiarisation du logement social est-elle irrémédiablement engagée ?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r-FR" sz="12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 </a:t>
                      </a: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Bernard COLOOS</a:t>
                      </a: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ancien directeur aux affaires économiques, financières et internationales de la FFB et professeur associé au Master Aménagement et Urbanisme à l’IEP de PARIS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Débat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0" normalizeH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00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h 15    Cocktail Déjeunatoire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400" b="0" normalizeH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5083"/>
                  </a:ext>
                </a:extLst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467886"/>
              </p:ext>
            </p:extLst>
          </p:nvPr>
        </p:nvGraphicFramePr>
        <p:xfrm>
          <a:off x="5412431" y="174171"/>
          <a:ext cx="4666607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26">
                  <a:extLst>
                    <a:ext uri="{9D8B030D-6E8A-4147-A177-3AD203B41FA5}">
                      <a16:colId xmlns:a16="http://schemas.microsoft.com/office/drawing/2014/main" val="1850041551"/>
                    </a:ext>
                  </a:extLst>
                </a:gridCol>
                <a:gridCol w="3924981">
                  <a:extLst>
                    <a:ext uri="{9D8B030D-6E8A-4147-A177-3AD203B41FA5}">
                      <a16:colId xmlns:a16="http://schemas.microsoft.com/office/drawing/2014/main" val="2969443155"/>
                    </a:ext>
                  </a:extLst>
                </a:gridCol>
              </a:tblGrid>
              <a:tr h="37120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h 45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400" b="0" normalizeH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400" b="0" normalizeH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b="0" normalizeH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4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h 45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h 15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400" b="0" normalizeH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400" b="0" normalizeH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normalizeH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Perspectives HLM  le calme avant la tempête ?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r-FR" sz="14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 </a:t>
                      </a:r>
                      <a:r>
                        <a:rPr kumimoji="0" 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Denis BURCKEL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Conseiller maître à la Cour des Comptes, ancien directeur de la CGLLS, Directeur du master immobilier Paris Dauphine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Débat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normalizeH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Regards croisés </a:t>
                      </a:r>
                      <a:r>
                        <a:rPr lang="fr-FR" sz="14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avec les 3 </a:t>
                      </a:r>
                      <a:r>
                        <a:rPr lang="fr-FR" sz="14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Présidents </a:t>
                      </a:r>
                      <a:r>
                        <a:rPr lang="fr-FR" sz="14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 :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Philippe CLEMANDOT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responsable du Département Immobilier et développement économique à la Fédération des Entreprises Publiques Locales (FedEP) et ancien directeur des</a:t>
                      </a:r>
                      <a:b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aides de la CGLLS</a:t>
                      </a:r>
                      <a:b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fr-FR" sz="1400" b="1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Laurent GOYARD</a:t>
                      </a:r>
                      <a:r>
                        <a:rPr lang="fr-FR" sz="14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Directeur Général de la Fédération des OPH</a:t>
                      </a:r>
                      <a:br>
                        <a:rPr lang="fr-FR" sz="14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400" b="1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Didier POUSSOU</a:t>
                      </a:r>
                      <a:r>
                        <a:rPr lang="fr-FR" sz="1400" b="0" normalizeH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Directeur Général de la Fédération des ESH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72399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612261" y="3907971"/>
            <a:ext cx="2513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h Fin des travaux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359</Words>
  <Application>Microsoft Office PowerPoint</Application>
  <PresentationFormat>Personnalisé</PresentationFormat>
  <Paragraphs>50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Engravers MT</vt:lpstr>
      <vt:lpstr>Times New Roman</vt:lpstr>
      <vt:lpstr>Thème Office</vt:lpstr>
      <vt:lpstr>Présentation PowerPoint</vt:lpstr>
      <vt:lpstr>Présentation PowerPoint</vt:lpstr>
    </vt:vector>
  </TitlesOfParts>
  <Company>Orne Habitat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CHARPENTIER</dc:creator>
  <cp:lastModifiedBy>Sylvie CHARPENTIER</cp:lastModifiedBy>
  <cp:revision>70</cp:revision>
  <cp:lastPrinted>2022-04-14T09:23:40Z</cp:lastPrinted>
  <dcterms:created xsi:type="dcterms:W3CDTF">2022-03-09T10:52:10Z</dcterms:created>
  <dcterms:modified xsi:type="dcterms:W3CDTF">2022-04-25T07:26:04Z</dcterms:modified>
</cp:coreProperties>
</file>